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8" r:id="rId10"/>
    <p:sldId id="263" r:id="rId11"/>
    <p:sldId id="264" r:id="rId12"/>
    <p:sldId id="267" r:id="rId13"/>
    <p:sldId id="265" r:id="rId14"/>
    <p:sldId id="266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 Bold" panose="020B0604020202020204" charset="0"/>
      <p:regular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Bold" panose="00000800000000000000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uhArifBudiman/Object-Detection-Tracking/tree/main/streamlit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611945">
            <a:off x="14458950" y="4723039"/>
            <a:ext cx="7658100" cy="5426529"/>
            <a:chOff x="0" y="0"/>
            <a:chExt cx="2016948" cy="1429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6948" cy="1429209"/>
            </a:xfrm>
            <a:custGeom>
              <a:avLst/>
              <a:gdLst/>
              <a:ahLst/>
              <a:cxnLst/>
              <a:rect l="l" t="t" r="r" b="b"/>
              <a:pathLst>
                <a:path w="2016948" h="1429209">
                  <a:moveTo>
                    <a:pt x="51558" y="0"/>
                  </a:moveTo>
                  <a:lnTo>
                    <a:pt x="1965390" y="0"/>
                  </a:lnTo>
                  <a:cubicBezTo>
                    <a:pt x="1979064" y="0"/>
                    <a:pt x="1992178" y="5432"/>
                    <a:pt x="2001847" y="15101"/>
                  </a:cubicBezTo>
                  <a:cubicBezTo>
                    <a:pt x="2011516" y="24770"/>
                    <a:pt x="2016948" y="37884"/>
                    <a:pt x="2016948" y="51558"/>
                  </a:cubicBezTo>
                  <a:lnTo>
                    <a:pt x="2016948" y="1377651"/>
                  </a:lnTo>
                  <a:cubicBezTo>
                    <a:pt x="2016948" y="1391325"/>
                    <a:pt x="2011516" y="1404439"/>
                    <a:pt x="2001847" y="1414108"/>
                  </a:cubicBezTo>
                  <a:cubicBezTo>
                    <a:pt x="1992178" y="1423777"/>
                    <a:pt x="1979064" y="1429209"/>
                    <a:pt x="1965390" y="1429209"/>
                  </a:cubicBezTo>
                  <a:lnTo>
                    <a:pt x="51558" y="1429209"/>
                  </a:lnTo>
                  <a:cubicBezTo>
                    <a:pt x="37884" y="1429209"/>
                    <a:pt x="24770" y="1423777"/>
                    <a:pt x="15101" y="1414108"/>
                  </a:cubicBezTo>
                  <a:cubicBezTo>
                    <a:pt x="5432" y="1404439"/>
                    <a:pt x="0" y="1391325"/>
                    <a:pt x="0" y="1377651"/>
                  </a:cubicBezTo>
                  <a:lnTo>
                    <a:pt x="0" y="51558"/>
                  </a:lnTo>
                  <a:cubicBezTo>
                    <a:pt x="0" y="37884"/>
                    <a:pt x="5432" y="24770"/>
                    <a:pt x="15101" y="15101"/>
                  </a:cubicBezTo>
                  <a:cubicBezTo>
                    <a:pt x="24770" y="5432"/>
                    <a:pt x="37884" y="0"/>
                    <a:pt x="51558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016948" cy="176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611945">
            <a:off x="-614581" y="-1866767"/>
            <a:ext cx="3031341" cy="2798456"/>
            <a:chOff x="0" y="0"/>
            <a:chExt cx="798378" cy="737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8378" cy="737042"/>
            </a:xfrm>
            <a:custGeom>
              <a:avLst/>
              <a:gdLst/>
              <a:ahLst/>
              <a:cxnLst/>
              <a:rect l="l" t="t" r="r" b="b"/>
              <a:pathLst>
                <a:path w="798378" h="737042">
                  <a:moveTo>
                    <a:pt x="130252" y="0"/>
                  </a:moveTo>
                  <a:lnTo>
                    <a:pt x="668126" y="0"/>
                  </a:lnTo>
                  <a:cubicBezTo>
                    <a:pt x="702671" y="0"/>
                    <a:pt x="735801" y="13723"/>
                    <a:pt x="760228" y="38150"/>
                  </a:cubicBezTo>
                  <a:cubicBezTo>
                    <a:pt x="784655" y="62577"/>
                    <a:pt x="798378" y="95707"/>
                    <a:pt x="798378" y="130252"/>
                  </a:cubicBezTo>
                  <a:lnTo>
                    <a:pt x="798378" y="606790"/>
                  </a:lnTo>
                  <a:cubicBezTo>
                    <a:pt x="798378" y="678726"/>
                    <a:pt x="740062" y="737042"/>
                    <a:pt x="668126" y="737042"/>
                  </a:cubicBezTo>
                  <a:lnTo>
                    <a:pt x="130252" y="737042"/>
                  </a:lnTo>
                  <a:cubicBezTo>
                    <a:pt x="58316" y="737042"/>
                    <a:pt x="0" y="678726"/>
                    <a:pt x="0" y="606790"/>
                  </a:cubicBezTo>
                  <a:lnTo>
                    <a:pt x="0" y="130252"/>
                  </a:lnTo>
                  <a:cubicBezTo>
                    <a:pt x="0" y="58316"/>
                    <a:pt x="58316" y="0"/>
                    <a:pt x="130252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798378" cy="1070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611945">
            <a:off x="12055325" y="9566947"/>
            <a:ext cx="3031341" cy="2798456"/>
            <a:chOff x="0" y="0"/>
            <a:chExt cx="798378" cy="7370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98378" cy="737042"/>
            </a:xfrm>
            <a:custGeom>
              <a:avLst/>
              <a:gdLst/>
              <a:ahLst/>
              <a:cxnLst/>
              <a:rect l="l" t="t" r="r" b="b"/>
              <a:pathLst>
                <a:path w="798378" h="737042">
                  <a:moveTo>
                    <a:pt x="130252" y="0"/>
                  </a:moveTo>
                  <a:lnTo>
                    <a:pt x="668126" y="0"/>
                  </a:lnTo>
                  <a:cubicBezTo>
                    <a:pt x="702671" y="0"/>
                    <a:pt x="735801" y="13723"/>
                    <a:pt x="760228" y="38150"/>
                  </a:cubicBezTo>
                  <a:cubicBezTo>
                    <a:pt x="784655" y="62577"/>
                    <a:pt x="798378" y="95707"/>
                    <a:pt x="798378" y="130252"/>
                  </a:cubicBezTo>
                  <a:lnTo>
                    <a:pt x="798378" y="606790"/>
                  </a:lnTo>
                  <a:cubicBezTo>
                    <a:pt x="798378" y="678726"/>
                    <a:pt x="740062" y="737042"/>
                    <a:pt x="668126" y="737042"/>
                  </a:cubicBezTo>
                  <a:lnTo>
                    <a:pt x="130252" y="737042"/>
                  </a:lnTo>
                  <a:cubicBezTo>
                    <a:pt x="58316" y="737042"/>
                    <a:pt x="0" y="678726"/>
                    <a:pt x="0" y="606790"/>
                  </a:cubicBezTo>
                  <a:lnTo>
                    <a:pt x="0" y="130252"/>
                  </a:lnTo>
                  <a:cubicBezTo>
                    <a:pt x="0" y="58316"/>
                    <a:pt x="58316" y="0"/>
                    <a:pt x="130252" y="0"/>
                  </a:cubicBez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33375"/>
              <a:ext cx="798378" cy="1070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011342" y="6140237"/>
            <a:ext cx="8918179" cy="19050"/>
          </a:xfrm>
          <a:prstGeom prst="line">
            <a:avLst/>
          </a:prstGeom>
          <a:ln w="4762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963666" y="2755713"/>
            <a:ext cx="15632434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DETECTION AND TRACKING OF HUMAN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1342" y="3549064"/>
            <a:ext cx="10764428" cy="588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7"/>
              </a:lnSpc>
            </a:pPr>
            <a:r>
              <a:rPr lang="en-US" sz="4199" b="1" spc="856">
                <a:solidFill>
                  <a:srgbClr val="8D0000"/>
                </a:solidFill>
                <a:latin typeface="Poppins Bold"/>
                <a:ea typeface="Poppins Bold"/>
                <a:cs typeface="Poppins Bold"/>
                <a:sym typeface="Poppins Bold"/>
              </a:rPr>
              <a:t>USING DEEP LEARNING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11301" y="7697574"/>
            <a:ext cx="5232878" cy="94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134" dirty="0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By Fei-Fei Li  Team</a:t>
            </a:r>
          </a:p>
          <a:p>
            <a:pPr algn="l">
              <a:lnSpc>
                <a:spcPts val="3779"/>
              </a:lnSpc>
            </a:pPr>
            <a:endParaRPr lang="en-US" sz="2699" spc="134" dirty="0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" name="Group 15"/>
          <p:cNvGrpSpPr/>
          <p:nvPr/>
        </p:nvGrpSpPr>
        <p:grpSpPr>
          <a:xfrm rot="-2611945">
            <a:off x="10808920" y="-3972270"/>
            <a:ext cx="8101900" cy="3702724"/>
            <a:chOff x="0" y="0"/>
            <a:chExt cx="2133834" cy="9752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2611945">
            <a:off x="-6128725" y="8307085"/>
            <a:ext cx="8101900" cy="3702724"/>
            <a:chOff x="0" y="0"/>
            <a:chExt cx="2133834" cy="9752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94009" y="1957835"/>
            <a:ext cx="6830900" cy="7300465"/>
            <a:chOff x="0" y="0"/>
            <a:chExt cx="1799085" cy="192275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99085" cy="1922756"/>
            </a:xfrm>
            <a:custGeom>
              <a:avLst/>
              <a:gdLst/>
              <a:ahLst/>
              <a:cxnLst/>
              <a:rect l="l" t="t" r="r" b="b"/>
              <a:pathLst>
                <a:path w="1799085" h="1922756">
                  <a:moveTo>
                    <a:pt x="57802" y="0"/>
                  </a:moveTo>
                  <a:lnTo>
                    <a:pt x="1741283" y="0"/>
                  </a:lnTo>
                  <a:cubicBezTo>
                    <a:pt x="1756613" y="0"/>
                    <a:pt x="1771315" y="6090"/>
                    <a:pt x="1782155" y="16930"/>
                  </a:cubicBezTo>
                  <a:cubicBezTo>
                    <a:pt x="1792995" y="27770"/>
                    <a:pt x="1799085" y="42472"/>
                    <a:pt x="1799085" y="57802"/>
                  </a:cubicBezTo>
                  <a:lnTo>
                    <a:pt x="1799085" y="1864955"/>
                  </a:lnTo>
                  <a:cubicBezTo>
                    <a:pt x="1799085" y="1896878"/>
                    <a:pt x="1773206" y="1922756"/>
                    <a:pt x="1741283" y="1922756"/>
                  </a:cubicBezTo>
                  <a:lnTo>
                    <a:pt x="57802" y="1922756"/>
                  </a:lnTo>
                  <a:cubicBezTo>
                    <a:pt x="25879" y="1922756"/>
                    <a:pt x="0" y="1896878"/>
                    <a:pt x="0" y="1864955"/>
                  </a:cubicBezTo>
                  <a:lnTo>
                    <a:pt x="0" y="57802"/>
                  </a:lnTo>
                  <a:cubicBezTo>
                    <a:pt x="0" y="25879"/>
                    <a:pt x="25879" y="0"/>
                    <a:pt x="57802" y="0"/>
                  </a:cubicBezTo>
                  <a:close/>
                </a:path>
              </a:pathLst>
            </a:custGeom>
            <a:solidFill>
              <a:srgbClr val="8D2B2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33375"/>
              <a:ext cx="1799085" cy="2256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993919" y="2204948"/>
            <a:ext cx="6077981" cy="6509372"/>
            <a:chOff x="0" y="0"/>
            <a:chExt cx="787019" cy="8428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87019" cy="842878"/>
            </a:xfrm>
            <a:custGeom>
              <a:avLst/>
              <a:gdLst/>
              <a:ahLst/>
              <a:cxnLst/>
              <a:rect l="l" t="t" r="r" b="b"/>
              <a:pathLst>
                <a:path w="787019" h="842878">
                  <a:moveTo>
                    <a:pt x="0" y="0"/>
                  </a:moveTo>
                  <a:lnTo>
                    <a:pt x="787019" y="0"/>
                  </a:lnTo>
                  <a:lnTo>
                    <a:pt x="787019" y="842878"/>
                  </a:lnTo>
                  <a:lnTo>
                    <a:pt x="0" y="842878"/>
                  </a:lnTo>
                  <a:close/>
                </a:path>
              </a:pathLst>
            </a:custGeom>
            <a:blipFill>
              <a:blip r:embed="rId2"/>
              <a:stretch>
                <a:fillRect l="-30373" r="-30373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64369" y="2374509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389089" y="-530933"/>
            <a:ext cx="2420771" cy="2588333"/>
            <a:chOff x="0" y="0"/>
            <a:chExt cx="637569" cy="681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7569" cy="681701"/>
            </a:xfrm>
            <a:custGeom>
              <a:avLst/>
              <a:gdLst/>
              <a:ahLst/>
              <a:cxnLst/>
              <a:rect l="l" t="t" r="r" b="b"/>
              <a:pathLst>
                <a:path w="637569" h="681701">
                  <a:moveTo>
                    <a:pt x="163104" y="0"/>
                  </a:moveTo>
                  <a:lnTo>
                    <a:pt x="474465" y="0"/>
                  </a:lnTo>
                  <a:cubicBezTo>
                    <a:pt x="564545" y="0"/>
                    <a:pt x="637569" y="73024"/>
                    <a:pt x="637569" y="163104"/>
                  </a:cubicBezTo>
                  <a:lnTo>
                    <a:pt x="637569" y="518597"/>
                  </a:lnTo>
                  <a:cubicBezTo>
                    <a:pt x="637569" y="608677"/>
                    <a:pt x="564545" y="681701"/>
                    <a:pt x="474465" y="681701"/>
                  </a:cubicBezTo>
                  <a:lnTo>
                    <a:pt x="163104" y="681701"/>
                  </a:lnTo>
                  <a:cubicBezTo>
                    <a:pt x="73024" y="681701"/>
                    <a:pt x="0" y="608677"/>
                    <a:pt x="0" y="518597"/>
                  </a:cubicBezTo>
                  <a:lnTo>
                    <a:pt x="0" y="163104"/>
                  </a:lnTo>
                  <a:cubicBezTo>
                    <a:pt x="0" y="73024"/>
                    <a:pt x="73024" y="0"/>
                    <a:pt x="163104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637569" cy="1015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96608" y="-530933"/>
            <a:ext cx="3135684" cy="2588333"/>
            <a:chOff x="0" y="0"/>
            <a:chExt cx="825859" cy="6817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5859" cy="681701"/>
            </a:xfrm>
            <a:custGeom>
              <a:avLst/>
              <a:gdLst/>
              <a:ahLst/>
              <a:cxnLst/>
              <a:rect l="l" t="t" r="r" b="b"/>
              <a:pathLst>
                <a:path w="825859" h="681701">
                  <a:moveTo>
                    <a:pt x="125918" y="0"/>
                  </a:moveTo>
                  <a:lnTo>
                    <a:pt x="699941" y="0"/>
                  </a:lnTo>
                  <a:cubicBezTo>
                    <a:pt x="769484" y="0"/>
                    <a:pt x="825859" y="56375"/>
                    <a:pt x="825859" y="125918"/>
                  </a:cubicBezTo>
                  <a:lnTo>
                    <a:pt x="825859" y="555783"/>
                  </a:lnTo>
                  <a:cubicBezTo>
                    <a:pt x="825859" y="625326"/>
                    <a:pt x="769484" y="681701"/>
                    <a:pt x="699941" y="681701"/>
                  </a:cubicBezTo>
                  <a:lnTo>
                    <a:pt x="125918" y="681701"/>
                  </a:lnTo>
                  <a:cubicBezTo>
                    <a:pt x="56375" y="681701"/>
                    <a:pt x="0" y="625326"/>
                    <a:pt x="0" y="555783"/>
                  </a:cubicBezTo>
                  <a:lnTo>
                    <a:pt x="0" y="125918"/>
                  </a:lnTo>
                  <a:cubicBezTo>
                    <a:pt x="0" y="56375"/>
                    <a:pt x="56375" y="0"/>
                    <a:pt x="125918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825859" cy="1015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73394" y="9765836"/>
            <a:ext cx="6936742" cy="1002644"/>
            <a:chOff x="0" y="0"/>
            <a:chExt cx="1826961" cy="2640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6961" cy="264071"/>
            </a:xfrm>
            <a:custGeom>
              <a:avLst/>
              <a:gdLst/>
              <a:ahLst/>
              <a:cxnLst/>
              <a:rect l="l" t="t" r="r" b="b"/>
              <a:pathLst>
                <a:path w="1826961" h="264071">
                  <a:moveTo>
                    <a:pt x="56920" y="0"/>
                  </a:moveTo>
                  <a:lnTo>
                    <a:pt x="1770041" y="0"/>
                  </a:lnTo>
                  <a:cubicBezTo>
                    <a:pt x="1785137" y="0"/>
                    <a:pt x="1799615" y="5997"/>
                    <a:pt x="1810289" y="16671"/>
                  </a:cubicBezTo>
                  <a:cubicBezTo>
                    <a:pt x="1820964" y="27346"/>
                    <a:pt x="1826961" y="41824"/>
                    <a:pt x="1826961" y="56920"/>
                  </a:cubicBezTo>
                  <a:lnTo>
                    <a:pt x="1826961" y="207151"/>
                  </a:lnTo>
                  <a:cubicBezTo>
                    <a:pt x="1826961" y="222247"/>
                    <a:pt x="1820964" y="236725"/>
                    <a:pt x="1810289" y="247400"/>
                  </a:cubicBezTo>
                  <a:cubicBezTo>
                    <a:pt x="1799615" y="258074"/>
                    <a:pt x="1785137" y="264071"/>
                    <a:pt x="1770041" y="264071"/>
                  </a:cubicBezTo>
                  <a:lnTo>
                    <a:pt x="56920" y="264071"/>
                  </a:lnTo>
                  <a:cubicBezTo>
                    <a:pt x="41824" y="264071"/>
                    <a:pt x="27346" y="258074"/>
                    <a:pt x="16671" y="247400"/>
                  </a:cubicBezTo>
                  <a:cubicBezTo>
                    <a:pt x="5997" y="236725"/>
                    <a:pt x="0" y="222247"/>
                    <a:pt x="0" y="207151"/>
                  </a:cubicBezTo>
                  <a:lnTo>
                    <a:pt x="0" y="56920"/>
                  </a:lnTo>
                  <a:cubicBezTo>
                    <a:pt x="0" y="41824"/>
                    <a:pt x="5997" y="27346"/>
                    <a:pt x="16671" y="16671"/>
                  </a:cubicBezTo>
                  <a:cubicBezTo>
                    <a:pt x="27346" y="5997"/>
                    <a:pt x="41824" y="0"/>
                    <a:pt x="56920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33375"/>
              <a:ext cx="1826961" cy="597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33400" y="3026113"/>
            <a:ext cx="6453863" cy="4234773"/>
          </a:xfrm>
          <a:custGeom>
            <a:avLst/>
            <a:gdLst/>
            <a:ahLst/>
            <a:cxnLst/>
            <a:rect l="l" t="t" r="r" b="b"/>
            <a:pathLst>
              <a:path w="4991118" h="3743338">
                <a:moveTo>
                  <a:pt x="0" y="0"/>
                </a:moveTo>
                <a:lnTo>
                  <a:pt x="4991118" y="0"/>
                </a:lnTo>
                <a:lnTo>
                  <a:pt x="4991118" y="3743339"/>
                </a:lnTo>
                <a:lnTo>
                  <a:pt x="0" y="3743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02" t="-2970" r="-1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736782" y="1076325"/>
            <a:ext cx="8373354" cy="7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 b="1">
                <a:solidFill>
                  <a:srgbClr val="8D0000"/>
                </a:solidFill>
                <a:latin typeface="Poppins Bold"/>
                <a:ea typeface="Poppins Bold"/>
                <a:cs typeface="Poppins Bold"/>
                <a:sym typeface="Poppins Bold"/>
              </a:rPr>
              <a:t>YOLOV8M RESULTS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37ABBE8-9A70-4B0D-95E9-334C22339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94" y="2696615"/>
            <a:ext cx="11260636" cy="56303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64369" y="2374509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389089" y="-530933"/>
            <a:ext cx="2420771" cy="2588333"/>
            <a:chOff x="0" y="0"/>
            <a:chExt cx="637569" cy="681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7569" cy="681701"/>
            </a:xfrm>
            <a:custGeom>
              <a:avLst/>
              <a:gdLst/>
              <a:ahLst/>
              <a:cxnLst/>
              <a:rect l="l" t="t" r="r" b="b"/>
              <a:pathLst>
                <a:path w="637569" h="681701">
                  <a:moveTo>
                    <a:pt x="163104" y="0"/>
                  </a:moveTo>
                  <a:lnTo>
                    <a:pt x="474465" y="0"/>
                  </a:lnTo>
                  <a:cubicBezTo>
                    <a:pt x="564545" y="0"/>
                    <a:pt x="637569" y="73024"/>
                    <a:pt x="637569" y="163104"/>
                  </a:cubicBezTo>
                  <a:lnTo>
                    <a:pt x="637569" y="518597"/>
                  </a:lnTo>
                  <a:cubicBezTo>
                    <a:pt x="637569" y="608677"/>
                    <a:pt x="564545" y="681701"/>
                    <a:pt x="474465" y="681701"/>
                  </a:cubicBezTo>
                  <a:lnTo>
                    <a:pt x="163104" y="681701"/>
                  </a:lnTo>
                  <a:cubicBezTo>
                    <a:pt x="73024" y="681701"/>
                    <a:pt x="0" y="608677"/>
                    <a:pt x="0" y="518597"/>
                  </a:cubicBezTo>
                  <a:lnTo>
                    <a:pt x="0" y="163104"/>
                  </a:lnTo>
                  <a:cubicBezTo>
                    <a:pt x="0" y="73024"/>
                    <a:pt x="73024" y="0"/>
                    <a:pt x="163104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637569" cy="1015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96608" y="-530933"/>
            <a:ext cx="3135684" cy="2588333"/>
            <a:chOff x="0" y="0"/>
            <a:chExt cx="825859" cy="6817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5859" cy="681701"/>
            </a:xfrm>
            <a:custGeom>
              <a:avLst/>
              <a:gdLst/>
              <a:ahLst/>
              <a:cxnLst/>
              <a:rect l="l" t="t" r="r" b="b"/>
              <a:pathLst>
                <a:path w="825859" h="681701">
                  <a:moveTo>
                    <a:pt x="125918" y="0"/>
                  </a:moveTo>
                  <a:lnTo>
                    <a:pt x="699941" y="0"/>
                  </a:lnTo>
                  <a:cubicBezTo>
                    <a:pt x="769484" y="0"/>
                    <a:pt x="825859" y="56375"/>
                    <a:pt x="825859" y="125918"/>
                  </a:cubicBezTo>
                  <a:lnTo>
                    <a:pt x="825859" y="555783"/>
                  </a:lnTo>
                  <a:cubicBezTo>
                    <a:pt x="825859" y="625326"/>
                    <a:pt x="769484" y="681701"/>
                    <a:pt x="699941" y="681701"/>
                  </a:cubicBezTo>
                  <a:lnTo>
                    <a:pt x="125918" y="681701"/>
                  </a:lnTo>
                  <a:cubicBezTo>
                    <a:pt x="56375" y="681701"/>
                    <a:pt x="0" y="625326"/>
                    <a:pt x="0" y="555783"/>
                  </a:cubicBezTo>
                  <a:lnTo>
                    <a:pt x="0" y="125918"/>
                  </a:lnTo>
                  <a:cubicBezTo>
                    <a:pt x="0" y="56375"/>
                    <a:pt x="56375" y="0"/>
                    <a:pt x="125918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825859" cy="1015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73394" y="9765836"/>
            <a:ext cx="6936742" cy="1002644"/>
            <a:chOff x="0" y="0"/>
            <a:chExt cx="1826961" cy="2640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6961" cy="264071"/>
            </a:xfrm>
            <a:custGeom>
              <a:avLst/>
              <a:gdLst/>
              <a:ahLst/>
              <a:cxnLst/>
              <a:rect l="l" t="t" r="r" b="b"/>
              <a:pathLst>
                <a:path w="1826961" h="264071">
                  <a:moveTo>
                    <a:pt x="56920" y="0"/>
                  </a:moveTo>
                  <a:lnTo>
                    <a:pt x="1770041" y="0"/>
                  </a:lnTo>
                  <a:cubicBezTo>
                    <a:pt x="1785137" y="0"/>
                    <a:pt x="1799615" y="5997"/>
                    <a:pt x="1810289" y="16671"/>
                  </a:cubicBezTo>
                  <a:cubicBezTo>
                    <a:pt x="1820964" y="27346"/>
                    <a:pt x="1826961" y="41824"/>
                    <a:pt x="1826961" y="56920"/>
                  </a:cubicBezTo>
                  <a:lnTo>
                    <a:pt x="1826961" y="207151"/>
                  </a:lnTo>
                  <a:cubicBezTo>
                    <a:pt x="1826961" y="222247"/>
                    <a:pt x="1820964" y="236725"/>
                    <a:pt x="1810289" y="247400"/>
                  </a:cubicBezTo>
                  <a:cubicBezTo>
                    <a:pt x="1799615" y="258074"/>
                    <a:pt x="1785137" y="264071"/>
                    <a:pt x="1770041" y="264071"/>
                  </a:cubicBezTo>
                  <a:lnTo>
                    <a:pt x="56920" y="264071"/>
                  </a:lnTo>
                  <a:cubicBezTo>
                    <a:pt x="41824" y="264071"/>
                    <a:pt x="27346" y="258074"/>
                    <a:pt x="16671" y="247400"/>
                  </a:cubicBezTo>
                  <a:cubicBezTo>
                    <a:pt x="5997" y="236725"/>
                    <a:pt x="0" y="222247"/>
                    <a:pt x="0" y="207151"/>
                  </a:cubicBezTo>
                  <a:lnTo>
                    <a:pt x="0" y="56920"/>
                  </a:lnTo>
                  <a:cubicBezTo>
                    <a:pt x="0" y="41824"/>
                    <a:pt x="5997" y="27346"/>
                    <a:pt x="16671" y="16671"/>
                  </a:cubicBezTo>
                  <a:cubicBezTo>
                    <a:pt x="27346" y="5997"/>
                    <a:pt x="41824" y="0"/>
                    <a:pt x="56920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33375"/>
              <a:ext cx="1826961" cy="597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381000" y="2794848"/>
            <a:ext cx="6444684" cy="4327064"/>
          </a:xfrm>
          <a:custGeom>
            <a:avLst/>
            <a:gdLst/>
            <a:ahLst/>
            <a:cxnLst/>
            <a:rect l="l" t="t" r="r" b="b"/>
            <a:pathLst>
              <a:path w="4991118" h="3743338">
                <a:moveTo>
                  <a:pt x="0" y="0"/>
                </a:moveTo>
                <a:lnTo>
                  <a:pt x="4991118" y="0"/>
                </a:lnTo>
                <a:lnTo>
                  <a:pt x="4991118" y="3743339"/>
                </a:lnTo>
                <a:lnTo>
                  <a:pt x="0" y="3743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736782" y="1063246"/>
            <a:ext cx="8373354" cy="78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 b="1">
                <a:solidFill>
                  <a:srgbClr val="8D0000"/>
                </a:solidFill>
                <a:latin typeface="Poppins Bold"/>
                <a:ea typeface="Poppins Bold"/>
                <a:cs typeface="Poppins Bold"/>
                <a:sym typeface="Poppins Bold"/>
              </a:rPr>
              <a:t>YOLOV8N RESULTS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3A2F83A-9292-4C47-A686-2DCA12D9E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761763"/>
            <a:ext cx="102108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64369" y="2374509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389089" y="-530933"/>
            <a:ext cx="2420771" cy="2588333"/>
            <a:chOff x="0" y="0"/>
            <a:chExt cx="637569" cy="681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7569" cy="681701"/>
            </a:xfrm>
            <a:custGeom>
              <a:avLst/>
              <a:gdLst/>
              <a:ahLst/>
              <a:cxnLst/>
              <a:rect l="l" t="t" r="r" b="b"/>
              <a:pathLst>
                <a:path w="637569" h="681701">
                  <a:moveTo>
                    <a:pt x="163104" y="0"/>
                  </a:moveTo>
                  <a:lnTo>
                    <a:pt x="474465" y="0"/>
                  </a:lnTo>
                  <a:cubicBezTo>
                    <a:pt x="564545" y="0"/>
                    <a:pt x="637569" y="73024"/>
                    <a:pt x="637569" y="163104"/>
                  </a:cubicBezTo>
                  <a:lnTo>
                    <a:pt x="637569" y="518597"/>
                  </a:lnTo>
                  <a:cubicBezTo>
                    <a:pt x="637569" y="608677"/>
                    <a:pt x="564545" y="681701"/>
                    <a:pt x="474465" y="681701"/>
                  </a:cubicBezTo>
                  <a:lnTo>
                    <a:pt x="163104" y="681701"/>
                  </a:lnTo>
                  <a:cubicBezTo>
                    <a:pt x="73024" y="681701"/>
                    <a:pt x="0" y="608677"/>
                    <a:pt x="0" y="518597"/>
                  </a:cubicBezTo>
                  <a:lnTo>
                    <a:pt x="0" y="163104"/>
                  </a:lnTo>
                  <a:cubicBezTo>
                    <a:pt x="0" y="73024"/>
                    <a:pt x="73024" y="0"/>
                    <a:pt x="163104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637569" cy="1015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96608" y="-530933"/>
            <a:ext cx="3135684" cy="2588333"/>
            <a:chOff x="0" y="0"/>
            <a:chExt cx="825859" cy="6817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5859" cy="681701"/>
            </a:xfrm>
            <a:custGeom>
              <a:avLst/>
              <a:gdLst/>
              <a:ahLst/>
              <a:cxnLst/>
              <a:rect l="l" t="t" r="r" b="b"/>
              <a:pathLst>
                <a:path w="825859" h="681701">
                  <a:moveTo>
                    <a:pt x="125918" y="0"/>
                  </a:moveTo>
                  <a:lnTo>
                    <a:pt x="699941" y="0"/>
                  </a:lnTo>
                  <a:cubicBezTo>
                    <a:pt x="769484" y="0"/>
                    <a:pt x="825859" y="56375"/>
                    <a:pt x="825859" y="125918"/>
                  </a:cubicBezTo>
                  <a:lnTo>
                    <a:pt x="825859" y="555783"/>
                  </a:lnTo>
                  <a:cubicBezTo>
                    <a:pt x="825859" y="625326"/>
                    <a:pt x="769484" y="681701"/>
                    <a:pt x="699941" y="681701"/>
                  </a:cubicBezTo>
                  <a:lnTo>
                    <a:pt x="125918" y="681701"/>
                  </a:lnTo>
                  <a:cubicBezTo>
                    <a:pt x="56375" y="681701"/>
                    <a:pt x="0" y="625326"/>
                    <a:pt x="0" y="555783"/>
                  </a:cubicBezTo>
                  <a:lnTo>
                    <a:pt x="0" y="125918"/>
                  </a:lnTo>
                  <a:cubicBezTo>
                    <a:pt x="0" y="56375"/>
                    <a:pt x="56375" y="0"/>
                    <a:pt x="125918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825859" cy="1015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73394" y="9765836"/>
            <a:ext cx="6936742" cy="1002644"/>
            <a:chOff x="0" y="0"/>
            <a:chExt cx="1826961" cy="2640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6961" cy="264071"/>
            </a:xfrm>
            <a:custGeom>
              <a:avLst/>
              <a:gdLst/>
              <a:ahLst/>
              <a:cxnLst/>
              <a:rect l="l" t="t" r="r" b="b"/>
              <a:pathLst>
                <a:path w="1826961" h="264071">
                  <a:moveTo>
                    <a:pt x="56920" y="0"/>
                  </a:moveTo>
                  <a:lnTo>
                    <a:pt x="1770041" y="0"/>
                  </a:lnTo>
                  <a:cubicBezTo>
                    <a:pt x="1785137" y="0"/>
                    <a:pt x="1799615" y="5997"/>
                    <a:pt x="1810289" y="16671"/>
                  </a:cubicBezTo>
                  <a:cubicBezTo>
                    <a:pt x="1820964" y="27346"/>
                    <a:pt x="1826961" y="41824"/>
                    <a:pt x="1826961" y="56920"/>
                  </a:cubicBezTo>
                  <a:lnTo>
                    <a:pt x="1826961" y="207151"/>
                  </a:lnTo>
                  <a:cubicBezTo>
                    <a:pt x="1826961" y="222247"/>
                    <a:pt x="1820964" y="236725"/>
                    <a:pt x="1810289" y="247400"/>
                  </a:cubicBezTo>
                  <a:cubicBezTo>
                    <a:pt x="1799615" y="258074"/>
                    <a:pt x="1785137" y="264071"/>
                    <a:pt x="1770041" y="264071"/>
                  </a:cubicBezTo>
                  <a:lnTo>
                    <a:pt x="56920" y="264071"/>
                  </a:lnTo>
                  <a:cubicBezTo>
                    <a:pt x="41824" y="264071"/>
                    <a:pt x="27346" y="258074"/>
                    <a:pt x="16671" y="247400"/>
                  </a:cubicBezTo>
                  <a:cubicBezTo>
                    <a:pt x="5997" y="236725"/>
                    <a:pt x="0" y="222247"/>
                    <a:pt x="0" y="207151"/>
                  </a:cubicBezTo>
                  <a:lnTo>
                    <a:pt x="0" y="56920"/>
                  </a:lnTo>
                  <a:cubicBezTo>
                    <a:pt x="0" y="41824"/>
                    <a:pt x="5997" y="27346"/>
                    <a:pt x="16671" y="16671"/>
                  </a:cubicBezTo>
                  <a:cubicBezTo>
                    <a:pt x="27346" y="5997"/>
                    <a:pt x="41824" y="0"/>
                    <a:pt x="56920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33375"/>
              <a:ext cx="1826961" cy="597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736782" y="1076325"/>
            <a:ext cx="8373354" cy="72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 b="1" dirty="0">
                <a:solidFill>
                  <a:srgbClr val="8D0000"/>
                </a:solidFill>
                <a:latin typeface="Poppins Bold"/>
                <a:ea typeface="Poppins Bold"/>
                <a:cs typeface="Poppins Bold"/>
                <a:sym typeface="Poppins Bold"/>
              </a:rPr>
              <a:t>YOLOV9s RESULTS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80EF4CC-CE98-DF5D-F1EA-0CD61292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089" y="2580498"/>
            <a:ext cx="6936742" cy="427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0646BB-76FA-4382-AEBC-7D8C10DE5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445688"/>
            <a:ext cx="11049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3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2190" y="1028700"/>
            <a:ext cx="6464702" cy="1130444"/>
            <a:chOff x="0" y="0"/>
            <a:chExt cx="1702638" cy="297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2638" cy="297730"/>
            </a:xfrm>
            <a:custGeom>
              <a:avLst/>
              <a:gdLst/>
              <a:ahLst/>
              <a:cxnLst/>
              <a:rect l="l" t="t" r="r" b="b"/>
              <a:pathLst>
                <a:path w="1702638" h="297730">
                  <a:moveTo>
                    <a:pt x="61076" y="0"/>
                  </a:moveTo>
                  <a:lnTo>
                    <a:pt x="1641562" y="0"/>
                  </a:lnTo>
                  <a:cubicBezTo>
                    <a:pt x="1657760" y="0"/>
                    <a:pt x="1673295" y="6435"/>
                    <a:pt x="1684749" y="17889"/>
                  </a:cubicBezTo>
                  <a:cubicBezTo>
                    <a:pt x="1696203" y="29343"/>
                    <a:pt x="1702638" y="44878"/>
                    <a:pt x="1702638" y="61076"/>
                  </a:cubicBezTo>
                  <a:lnTo>
                    <a:pt x="1702638" y="236654"/>
                  </a:lnTo>
                  <a:cubicBezTo>
                    <a:pt x="1702638" y="252853"/>
                    <a:pt x="1696203" y="268387"/>
                    <a:pt x="1684749" y="279841"/>
                  </a:cubicBezTo>
                  <a:cubicBezTo>
                    <a:pt x="1673295" y="291295"/>
                    <a:pt x="1657760" y="297730"/>
                    <a:pt x="1641562" y="297730"/>
                  </a:cubicBezTo>
                  <a:lnTo>
                    <a:pt x="61076" y="297730"/>
                  </a:lnTo>
                  <a:cubicBezTo>
                    <a:pt x="44878" y="297730"/>
                    <a:pt x="29343" y="291295"/>
                    <a:pt x="17889" y="279841"/>
                  </a:cubicBezTo>
                  <a:cubicBezTo>
                    <a:pt x="6435" y="268387"/>
                    <a:pt x="0" y="252853"/>
                    <a:pt x="0" y="236654"/>
                  </a:cubicBezTo>
                  <a:lnTo>
                    <a:pt x="0" y="61076"/>
                  </a:lnTo>
                  <a:cubicBezTo>
                    <a:pt x="0" y="44878"/>
                    <a:pt x="6435" y="29343"/>
                    <a:pt x="17889" y="17889"/>
                  </a:cubicBezTo>
                  <a:cubicBezTo>
                    <a:pt x="29343" y="6435"/>
                    <a:pt x="44878" y="0"/>
                    <a:pt x="61076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1702638" cy="631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-423883"/>
            <a:ext cx="690983" cy="11134766"/>
            <a:chOff x="0" y="0"/>
            <a:chExt cx="195248" cy="31463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248" cy="3146304"/>
            </a:xfrm>
            <a:custGeom>
              <a:avLst/>
              <a:gdLst/>
              <a:ahLst/>
              <a:cxnLst/>
              <a:rect l="l" t="t" r="r" b="b"/>
              <a:pathLst>
                <a:path w="195248" h="3146304">
                  <a:moveTo>
                    <a:pt x="0" y="0"/>
                  </a:moveTo>
                  <a:lnTo>
                    <a:pt x="195248" y="0"/>
                  </a:lnTo>
                  <a:lnTo>
                    <a:pt x="195248" y="3146304"/>
                  </a:lnTo>
                  <a:lnTo>
                    <a:pt x="0" y="3146304"/>
                  </a:ln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5248" cy="3184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143719"/>
            <a:ext cx="4604389" cy="100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3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and Future 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786" y="3671660"/>
            <a:ext cx="8880214" cy="311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YOLOv8n provides accurate and efficient human detection and tracking.</a:t>
            </a:r>
          </a:p>
          <a:p>
            <a:pPr marL="539749" lvl="1" indent="-269875" algn="ctr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RCNN requires more GPU memory and longer inference time.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Future Work: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Using various images for powerful performance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98C4CD64-CC50-4AD8-8762-64FCEAB210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2251C-2633-5CCC-CA5F-A980164876DB}"/>
              </a:ext>
            </a:extLst>
          </p:cNvPr>
          <p:cNvSpPr txBox="1"/>
          <p:nvPr/>
        </p:nvSpPr>
        <p:spPr>
          <a:xfrm>
            <a:off x="10820400" y="2628900"/>
            <a:ext cx="670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in </a:t>
            </a:r>
            <a:r>
              <a:rPr lang="en-US" dirty="0" err="1"/>
              <a:t>streamlit</a:t>
            </a:r>
            <a:r>
              <a:rPr lang="en-US" dirty="0"/>
              <a:t>.</a:t>
            </a:r>
          </a:p>
          <a:p>
            <a:r>
              <a:rPr lang="en-US" dirty="0"/>
              <a:t>Running local</a:t>
            </a:r>
          </a:p>
          <a:p>
            <a:endParaRPr lang="en-US" dirty="0"/>
          </a:p>
          <a:p>
            <a:r>
              <a:rPr lang="en-US" dirty="0" err="1"/>
              <a:t>Streamlit</a:t>
            </a:r>
            <a:r>
              <a:rPr lang="en-US" dirty="0"/>
              <a:t> run streamlit/main.py</a:t>
            </a:r>
          </a:p>
          <a:p>
            <a:r>
              <a:rPr lang="en-US" dirty="0"/>
              <a:t>Access here </a:t>
            </a:r>
          </a:p>
          <a:p>
            <a:r>
              <a:rPr lang="en-US" dirty="0">
                <a:hlinkClick r:id="rId2"/>
              </a:rPr>
              <a:t>https://github.com/MuhArifBudiman/Object-Detection-Tracking/tree/main/streamlit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57323" y="6052719"/>
            <a:ext cx="8373354" cy="112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00" b="1">
                <a:solidFill>
                  <a:srgbClr val="8D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 rot="-3503507">
            <a:off x="-2356457" y="6564794"/>
            <a:ext cx="5968439" cy="2484763"/>
            <a:chOff x="0" y="0"/>
            <a:chExt cx="1571935" cy="654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1935" cy="654423"/>
            </a:xfrm>
            <a:custGeom>
              <a:avLst/>
              <a:gdLst/>
              <a:ahLst/>
              <a:cxnLst/>
              <a:rect l="l" t="t" r="r" b="b"/>
              <a:pathLst>
                <a:path w="1571935" h="654423">
                  <a:moveTo>
                    <a:pt x="66154" y="0"/>
                  </a:moveTo>
                  <a:lnTo>
                    <a:pt x="1505780" y="0"/>
                  </a:lnTo>
                  <a:cubicBezTo>
                    <a:pt x="1523326" y="0"/>
                    <a:pt x="1540152" y="6970"/>
                    <a:pt x="1552558" y="19376"/>
                  </a:cubicBezTo>
                  <a:cubicBezTo>
                    <a:pt x="1564965" y="31782"/>
                    <a:pt x="1571935" y="48609"/>
                    <a:pt x="1571935" y="66154"/>
                  </a:cubicBezTo>
                  <a:lnTo>
                    <a:pt x="1571935" y="588269"/>
                  </a:lnTo>
                  <a:cubicBezTo>
                    <a:pt x="1571935" y="624805"/>
                    <a:pt x="1542316" y="654423"/>
                    <a:pt x="1505780" y="654423"/>
                  </a:cubicBezTo>
                  <a:lnTo>
                    <a:pt x="66154" y="654423"/>
                  </a:lnTo>
                  <a:cubicBezTo>
                    <a:pt x="29618" y="654423"/>
                    <a:pt x="0" y="624805"/>
                    <a:pt x="0" y="588269"/>
                  </a:cubicBezTo>
                  <a:lnTo>
                    <a:pt x="0" y="66154"/>
                  </a:lnTo>
                  <a:cubicBezTo>
                    <a:pt x="0" y="29618"/>
                    <a:pt x="29618" y="0"/>
                    <a:pt x="66154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1571935" cy="987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3503507">
            <a:off x="14958997" y="1874234"/>
            <a:ext cx="6145518" cy="2741564"/>
            <a:chOff x="0" y="0"/>
            <a:chExt cx="1618573" cy="7220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8573" cy="722058"/>
            </a:xfrm>
            <a:custGeom>
              <a:avLst/>
              <a:gdLst/>
              <a:ahLst/>
              <a:cxnLst/>
              <a:rect l="l" t="t" r="r" b="b"/>
              <a:pathLst>
                <a:path w="1618573" h="722058">
                  <a:moveTo>
                    <a:pt x="64248" y="0"/>
                  </a:moveTo>
                  <a:lnTo>
                    <a:pt x="1554325" y="0"/>
                  </a:lnTo>
                  <a:cubicBezTo>
                    <a:pt x="1571364" y="0"/>
                    <a:pt x="1587706" y="6769"/>
                    <a:pt x="1599755" y="18818"/>
                  </a:cubicBezTo>
                  <a:cubicBezTo>
                    <a:pt x="1611804" y="30867"/>
                    <a:pt x="1618573" y="47208"/>
                    <a:pt x="1618573" y="64248"/>
                  </a:cubicBezTo>
                  <a:lnTo>
                    <a:pt x="1618573" y="657810"/>
                  </a:lnTo>
                  <a:cubicBezTo>
                    <a:pt x="1618573" y="674850"/>
                    <a:pt x="1611804" y="691191"/>
                    <a:pt x="1599755" y="703240"/>
                  </a:cubicBezTo>
                  <a:cubicBezTo>
                    <a:pt x="1587706" y="715289"/>
                    <a:pt x="1571364" y="722058"/>
                    <a:pt x="1554325" y="722058"/>
                  </a:cubicBezTo>
                  <a:lnTo>
                    <a:pt x="64248" y="722058"/>
                  </a:lnTo>
                  <a:cubicBezTo>
                    <a:pt x="47208" y="722058"/>
                    <a:pt x="30867" y="715289"/>
                    <a:pt x="18818" y="703240"/>
                  </a:cubicBezTo>
                  <a:cubicBezTo>
                    <a:pt x="6769" y="691191"/>
                    <a:pt x="0" y="674850"/>
                    <a:pt x="0" y="657810"/>
                  </a:cubicBezTo>
                  <a:lnTo>
                    <a:pt x="0" y="64248"/>
                  </a:lnTo>
                  <a:cubicBezTo>
                    <a:pt x="0" y="47208"/>
                    <a:pt x="6769" y="30867"/>
                    <a:pt x="18818" y="18818"/>
                  </a:cubicBezTo>
                  <a:cubicBezTo>
                    <a:pt x="30867" y="6769"/>
                    <a:pt x="47208" y="0"/>
                    <a:pt x="64248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1618573" cy="105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03507">
            <a:off x="8249399" y="1316288"/>
            <a:ext cx="12583451" cy="6795882"/>
            <a:chOff x="0" y="0"/>
            <a:chExt cx="3314160" cy="1789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4160" cy="1789862"/>
            </a:xfrm>
            <a:custGeom>
              <a:avLst/>
              <a:gdLst/>
              <a:ahLst/>
              <a:cxnLst/>
              <a:rect l="l" t="t" r="r" b="b"/>
              <a:pathLst>
                <a:path w="3314160" h="1789862">
                  <a:moveTo>
                    <a:pt x="31378" y="0"/>
                  </a:moveTo>
                  <a:lnTo>
                    <a:pt x="3282783" y="0"/>
                  </a:lnTo>
                  <a:cubicBezTo>
                    <a:pt x="3300112" y="0"/>
                    <a:pt x="3314160" y="14048"/>
                    <a:pt x="3314160" y="31378"/>
                  </a:cubicBezTo>
                  <a:lnTo>
                    <a:pt x="3314160" y="1758484"/>
                  </a:lnTo>
                  <a:cubicBezTo>
                    <a:pt x="3314160" y="1775814"/>
                    <a:pt x="3300112" y="1789862"/>
                    <a:pt x="3282783" y="1789862"/>
                  </a:cubicBezTo>
                  <a:lnTo>
                    <a:pt x="31378" y="1789862"/>
                  </a:lnTo>
                  <a:cubicBezTo>
                    <a:pt x="14048" y="1789862"/>
                    <a:pt x="0" y="1775814"/>
                    <a:pt x="0" y="1758484"/>
                  </a:cubicBezTo>
                  <a:lnTo>
                    <a:pt x="0" y="31378"/>
                  </a:lnTo>
                  <a:cubicBezTo>
                    <a:pt x="0" y="14048"/>
                    <a:pt x="14048" y="0"/>
                    <a:pt x="31378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3314160" cy="2123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28400" y="1493268"/>
            <a:ext cx="6830900" cy="7300465"/>
            <a:chOff x="0" y="0"/>
            <a:chExt cx="1799085" cy="1922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085" cy="1922756"/>
            </a:xfrm>
            <a:custGeom>
              <a:avLst/>
              <a:gdLst/>
              <a:ahLst/>
              <a:cxnLst/>
              <a:rect l="l" t="t" r="r" b="b"/>
              <a:pathLst>
                <a:path w="1799085" h="1922756">
                  <a:moveTo>
                    <a:pt x="57802" y="0"/>
                  </a:moveTo>
                  <a:lnTo>
                    <a:pt x="1741283" y="0"/>
                  </a:lnTo>
                  <a:cubicBezTo>
                    <a:pt x="1756613" y="0"/>
                    <a:pt x="1771315" y="6090"/>
                    <a:pt x="1782155" y="16930"/>
                  </a:cubicBezTo>
                  <a:cubicBezTo>
                    <a:pt x="1792995" y="27770"/>
                    <a:pt x="1799085" y="42472"/>
                    <a:pt x="1799085" y="57802"/>
                  </a:cubicBezTo>
                  <a:lnTo>
                    <a:pt x="1799085" y="1864955"/>
                  </a:lnTo>
                  <a:cubicBezTo>
                    <a:pt x="1799085" y="1896878"/>
                    <a:pt x="1773206" y="1922756"/>
                    <a:pt x="1741283" y="1922756"/>
                  </a:cubicBezTo>
                  <a:lnTo>
                    <a:pt x="57802" y="1922756"/>
                  </a:lnTo>
                  <a:cubicBezTo>
                    <a:pt x="25879" y="1922756"/>
                    <a:pt x="0" y="1896878"/>
                    <a:pt x="0" y="1864955"/>
                  </a:cubicBezTo>
                  <a:lnTo>
                    <a:pt x="0" y="57802"/>
                  </a:lnTo>
                  <a:cubicBezTo>
                    <a:pt x="0" y="25879"/>
                    <a:pt x="25879" y="0"/>
                    <a:pt x="57802" y="0"/>
                  </a:cubicBezTo>
                  <a:close/>
                </a:path>
              </a:pathLst>
            </a:custGeom>
            <a:solidFill>
              <a:srgbClr val="8D2B2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1799085" cy="2256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2124129" y="2511118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0804860" y="1888814"/>
            <a:ext cx="6077981" cy="6509372"/>
            <a:chOff x="0" y="0"/>
            <a:chExt cx="787019" cy="842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7019" cy="842878"/>
            </a:xfrm>
            <a:custGeom>
              <a:avLst/>
              <a:gdLst/>
              <a:ahLst/>
              <a:cxnLst/>
              <a:rect l="l" t="t" r="r" b="b"/>
              <a:pathLst>
                <a:path w="787019" h="842878">
                  <a:moveTo>
                    <a:pt x="0" y="0"/>
                  </a:moveTo>
                  <a:lnTo>
                    <a:pt x="787019" y="0"/>
                  </a:lnTo>
                  <a:lnTo>
                    <a:pt x="787019" y="842878"/>
                  </a:lnTo>
                  <a:lnTo>
                    <a:pt x="0" y="842878"/>
                  </a:lnTo>
                  <a:close/>
                </a:path>
              </a:pathLst>
            </a:custGeom>
            <a:blipFill>
              <a:blip r:embed="rId2"/>
              <a:stretch>
                <a:fillRect l="-30373" r="-3037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454132"/>
            <a:ext cx="4740483" cy="77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5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Background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280278"/>
            <a:ext cx="8584201" cy="70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8D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HUMAN-TRACKING 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6235" y="2627989"/>
            <a:ext cx="8706666" cy="687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4"/>
              </a:lnSpc>
              <a:spcBef>
                <a:spcPct val="0"/>
              </a:spcBef>
            </a:pPr>
            <a:r>
              <a:rPr lang="en-US" sz="2699" spc="8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699" u="none" spc="8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uman tracking is essential in applications such as:</a:t>
            </a:r>
          </a:p>
          <a:p>
            <a:pPr marL="582925" lvl="1" indent="-291463" algn="l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pc="8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Surveillance and crowd monitoring</a:t>
            </a:r>
          </a:p>
          <a:p>
            <a:pPr marL="582925" lvl="1" indent="-291463" algn="l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pc="8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Smart environments and robotics</a:t>
            </a:r>
          </a:p>
          <a:p>
            <a:pPr marL="582925" lvl="1" indent="-291463" algn="l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pc="8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Behavior and activity analysis</a:t>
            </a:r>
          </a:p>
          <a:p>
            <a:pPr algn="l">
              <a:lnSpc>
                <a:spcPts val="3644"/>
              </a:lnSpc>
              <a:spcBef>
                <a:spcPct val="0"/>
              </a:spcBef>
            </a:pPr>
            <a:r>
              <a:rPr lang="en-US" sz="2699" u="none" spc="8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Traditional tracking methods often fail in:</a:t>
            </a:r>
          </a:p>
          <a:p>
            <a:pPr marL="582925" lvl="1" indent="-291463" algn="l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pc="8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Complex backgrounds</a:t>
            </a:r>
          </a:p>
          <a:p>
            <a:pPr marL="582925" lvl="1" indent="-291463" algn="l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pc="8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Occlusion</a:t>
            </a:r>
          </a:p>
          <a:p>
            <a:pPr marL="582925" lvl="1" indent="-291463" algn="l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99" u="none" spc="8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Real-time performance constraints</a:t>
            </a:r>
          </a:p>
          <a:p>
            <a:pPr algn="l">
              <a:lnSpc>
                <a:spcPts val="3644"/>
              </a:lnSpc>
              <a:spcBef>
                <a:spcPct val="0"/>
              </a:spcBef>
            </a:pPr>
            <a:endParaRPr lang="en-US" sz="2699" u="none" spc="83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4"/>
              </a:lnSpc>
              <a:spcBef>
                <a:spcPct val="0"/>
              </a:spcBef>
            </a:pPr>
            <a:r>
              <a:rPr lang="en-US" sz="2699" u="none" spc="8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Deep learning models like YOLOv and Faster R-CNN offer fast and accurate object detection suitable for tracking tasks</a:t>
            </a:r>
          </a:p>
          <a:p>
            <a:pPr algn="l">
              <a:lnSpc>
                <a:spcPts val="3644"/>
              </a:lnSpc>
              <a:spcBef>
                <a:spcPct val="0"/>
              </a:spcBef>
            </a:pPr>
            <a:endParaRPr lang="en-US" sz="2699" u="none" spc="83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3644"/>
              </a:lnSpc>
              <a:spcBef>
                <a:spcPct val="0"/>
              </a:spcBef>
            </a:pPr>
            <a:endParaRPr lang="en-US" sz="2699" u="none" spc="83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03507">
            <a:off x="5492540" y="3717576"/>
            <a:ext cx="12583451" cy="7382737"/>
            <a:chOff x="0" y="0"/>
            <a:chExt cx="3314160" cy="1944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4160" cy="1944425"/>
            </a:xfrm>
            <a:custGeom>
              <a:avLst/>
              <a:gdLst/>
              <a:ahLst/>
              <a:cxnLst/>
              <a:rect l="l" t="t" r="r" b="b"/>
              <a:pathLst>
                <a:path w="3314160" h="1944425">
                  <a:moveTo>
                    <a:pt x="31378" y="0"/>
                  </a:moveTo>
                  <a:lnTo>
                    <a:pt x="3282783" y="0"/>
                  </a:lnTo>
                  <a:cubicBezTo>
                    <a:pt x="3300112" y="0"/>
                    <a:pt x="3314160" y="14048"/>
                    <a:pt x="3314160" y="31378"/>
                  </a:cubicBezTo>
                  <a:lnTo>
                    <a:pt x="3314160" y="1913047"/>
                  </a:lnTo>
                  <a:cubicBezTo>
                    <a:pt x="3314160" y="1930376"/>
                    <a:pt x="3300112" y="1944425"/>
                    <a:pt x="3282783" y="1944425"/>
                  </a:cubicBezTo>
                  <a:lnTo>
                    <a:pt x="31378" y="1944425"/>
                  </a:lnTo>
                  <a:cubicBezTo>
                    <a:pt x="14048" y="1944425"/>
                    <a:pt x="0" y="1930376"/>
                    <a:pt x="0" y="1913047"/>
                  </a:cubicBezTo>
                  <a:lnTo>
                    <a:pt x="0" y="31378"/>
                  </a:lnTo>
                  <a:cubicBezTo>
                    <a:pt x="0" y="14048"/>
                    <a:pt x="14048" y="0"/>
                    <a:pt x="31378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3314160" cy="2277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5850" y="1627571"/>
            <a:ext cx="9648917" cy="7056502"/>
            <a:chOff x="0" y="0"/>
            <a:chExt cx="12865223" cy="9408670"/>
          </a:xfrm>
        </p:grpSpPr>
        <p:sp>
          <p:nvSpPr>
            <p:cNvPr id="6" name="AutoShape 6"/>
            <p:cNvSpPr/>
            <p:nvPr/>
          </p:nvSpPr>
          <p:spPr>
            <a:xfrm flipV="1">
              <a:off x="19106" y="19050"/>
              <a:ext cx="12846060" cy="37895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H="1">
              <a:off x="19050" y="75995"/>
              <a:ext cx="19050" cy="9307338"/>
            </a:xfrm>
            <a:prstGeom prst="line">
              <a:avLst/>
            </a:prstGeom>
            <a:ln w="38100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H="1">
              <a:off x="12827123" y="34237"/>
              <a:ext cx="19050" cy="9307338"/>
            </a:xfrm>
            <a:prstGeom prst="line">
              <a:avLst/>
            </a:prstGeom>
            <a:ln w="38100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V="1">
              <a:off x="56" y="9351724"/>
              <a:ext cx="12846060" cy="37895"/>
            </a:xfrm>
            <a:prstGeom prst="line">
              <a:avLst/>
            </a:prstGeom>
            <a:ln w="38100" cap="flat">
              <a:solidFill>
                <a:srgbClr val="8D2B2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AutoShape 10"/>
          <p:cNvSpPr/>
          <p:nvPr/>
        </p:nvSpPr>
        <p:spPr>
          <a:xfrm>
            <a:off x="-3431438" y="2920106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710271" y="2041380"/>
            <a:ext cx="3854654" cy="2920225"/>
            <a:chOff x="0" y="0"/>
            <a:chExt cx="499127" cy="3781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9127" cy="378131"/>
            </a:xfrm>
            <a:custGeom>
              <a:avLst/>
              <a:gdLst/>
              <a:ahLst/>
              <a:cxnLst/>
              <a:rect l="l" t="t" r="r" b="b"/>
              <a:pathLst>
                <a:path w="499127" h="378131">
                  <a:moveTo>
                    <a:pt x="0" y="0"/>
                  </a:moveTo>
                  <a:lnTo>
                    <a:pt x="499127" y="0"/>
                  </a:lnTo>
                  <a:lnTo>
                    <a:pt x="499127" y="378131"/>
                  </a:lnTo>
                  <a:lnTo>
                    <a:pt x="0" y="378131"/>
                  </a:lnTo>
                  <a:close/>
                </a:path>
              </a:pathLst>
            </a:custGeom>
            <a:blipFill>
              <a:blip r:embed="rId2"/>
              <a:stretch>
                <a:fillRect l="-4209" r="-420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375691" y="2053702"/>
            <a:ext cx="3854654" cy="2920225"/>
            <a:chOff x="0" y="0"/>
            <a:chExt cx="499127" cy="3781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9127" cy="378131"/>
            </a:xfrm>
            <a:custGeom>
              <a:avLst/>
              <a:gdLst/>
              <a:ahLst/>
              <a:cxnLst/>
              <a:rect l="l" t="t" r="r" b="b"/>
              <a:pathLst>
                <a:path w="499127" h="378131">
                  <a:moveTo>
                    <a:pt x="0" y="0"/>
                  </a:moveTo>
                  <a:lnTo>
                    <a:pt x="499127" y="0"/>
                  </a:lnTo>
                  <a:lnTo>
                    <a:pt x="499127" y="378131"/>
                  </a:lnTo>
                  <a:lnTo>
                    <a:pt x="0" y="378131"/>
                  </a:lnTo>
                  <a:close/>
                </a:path>
              </a:pathLst>
            </a:custGeom>
            <a:blipFill>
              <a:blip r:embed="rId3"/>
              <a:stretch>
                <a:fillRect t="-10101" b="-1010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710271" y="5313073"/>
            <a:ext cx="3854654" cy="2920225"/>
            <a:chOff x="0" y="0"/>
            <a:chExt cx="499127" cy="3781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9127" cy="378131"/>
            </a:xfrm>
            <a:custGeom>
              <a:avLst/>
              <a:gdLst/>
              <a:ahLst/>
              <a:cxnLst/>
              <a:rect l="l" t="t" r="r" b="b"/>
              <a:pathLst>
                <a:path w="499127" h="378131">
                  <a:moveTo>
                    <a:pt x="0" y="0"/>
                  </a:moveTo>
                  <a:lnTo>
                    <a:pt x="499127" y="0"/>
                  </a:lnTo>
                  <a:lnTo>
                    <a:pt x="499127" y="378131"/>
                  </a:lnTo>
                  <a:lnTo>
                    <a:pt x="0" y="378131"/>
                  </a:lnTo>
                  <a:close/>
                </a:path>
              </a:pathLst>
            </a:custGeom>
            <a:blipFill>
              <a:blip r:embed="rId4"/>
              <a:stretch>
                <a:fillRect l="-570" r="-57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375691" y="5325395"/>
            <a:ext cx="3854654" cy="2920225"/>
            <a:chOff x="0" y="0"/>
            <a:chExt cx="499127" cy="3781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99127" cy="378131"/>
            </a:xfrm>
            <a:custGeom>
              <a:avLst/>
              <a:gdLst/>
              <a:ahLst/>
              <a:cxnLst/>
              <a:rect l="l" t="t" r="r" b="b"/>
              <a:pathLst>
                <a:path w="499127" h="378131">
                  <a:moveTo>
                    <a:pt x="0" y="0"/>
                  </a:moveTo>
                  <a:lnTo>
                    <a:pt x="499127" y="0"/>
                  </a:lnTo>
                  <a:lnTo>
                    <a:pt x="499127" y="378131"/>
                  </a:lnTo>
                  <a:lnTo>
                    <a:pt x="0" y="378131"/>
                  </a:lnTo>
                  <a:close/>
                </a:path>
              </a:pathLst>
            </a:custGeom>
            <a:blipFill>
              <a:blip r:embed="rId5"/>
              <a:stretch>
                <a:fillRect l="-17340" r="-17340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846676" y="1398971"/>
            <a:ext cx="5489548" cy="141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0"/>
              </a:lnSpc>
            </a:pPr>
            <a:r>
              <a:rPr lang="en-US" sz="7800" b="1" dirty="0">
                <a:solidFill>
                  <a:srgbClr val="8D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6676" y="3328416"/>
            <a:ext cx="5315235" cy="312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104"/>
              </a:lnSpc>
              <a:buFont typeface="Arial"/>
              <a:buChar char="•"/>
            </a:pPr>
            <a:r>
              <a:rPr lang="en-US" sz="2299" spc="71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299" u="none" spc="71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o detect and track object (human) using YOLO variants and Faster R-CNN</a:t>
            </a:r>
          </a:p>
          <a:p>
            <a:pPr marL="496567" lvl="1" indent="-248284" algn="l">
              <a:lnSpc>
                <a:spcPts val="3104"/>
              </a:lnSpc>
              <a:buFont typeface="Arial"/>
              <a:buChar char="•"/>
            </a:pPr>
            <a:r>
              <a:rPr lang="en-US" sz="2299" u="none" spc="71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To evaluate YOLO performance on human tracking tasks </a:t>
            </a:r>
          </a:p>
          <a:p>
            <a:pPr algn="l">
              <a:lnSpc>
                <a:spcPts val="3104"/>
              </a:lnSpc>
            </a:pPr>
            <a:endParaRPr lang="en-US" sz="2299" u="none" spc="71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04"/>
              </a:lnSpc>
            </a:pPr>
            <a:endParaRPr lang="en-US" sz="2299" u="none" spc="71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04"/>
              </a:lnSpc>
            </a:pPr>
            <a:endParaRPr lang="en-US" sz="2299" u="none" spc="71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2AC4F-62BD-F25B-BF81-F9D8DA763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7900"/>
            <a:ext cx="17447898" cy="739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3876D-EA49-17EB-8803-643399CA1EE8}"/>
              </a:ext>
            </a:extLst>
          </p:cNvPr>
          <p:cNvSpPr txBox="1"/>
          <p:nvPr/>
        </p:nvSpPr>
        <p:spPr>
          <a:xfrm>
            <a:off x="838200" y="647700"/>
            <a:ext cx="6477000" cy="1313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0920"/>
              </a:lnSpc>
            </a:pPr>
            <a:r>
              <a:rPr lang="en-US" sz="4800" b="1" dirty="0">
                <a:solidFill>
                  <a:srgbClr val="8D0000"/>
                </a:solidFill>
                <a:latin typeface="Poppins Bold"/>
                <a:ea typeface="Poppins Bold"/>
                <a:cs typeface="Poppins Bold"/>
                <a:sym typeface="Poppins Bold"/>
              </a:rPr>
              <a:t>FLOW OVERVIEW</a:t>
            </a:r>
          </a:p>
        </p:txBody>
      </p:sp>
    </p:spTree>
    <p:extLst>
      <p:ext uri="{BB962C8B-B14F-4D97-AF65-F5344CB8AC3E}">
        <p14:creationId xmlns:p14="http://schemas.microsoft.com/office/powerpoint/2010/main" val="360724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4910" y="57150"/>
            <a:ext cx="8336950" cy="208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PREPARATION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488981" y="356519"/>
            <a:ext cx="5565113" cy="672181"/>
            <a:chOff x="0" y="0"/>
            <a:chExt cx="1465709" cy="177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5709" cy="177035"/>
            </a:xfrm>
            <a:custGeom>
              <a:avLst/>
              <a:gdLst/>
              <a:ahLst/>
              <a:cxnLst/>
              <a:rect l="l" t="t" r="r" b="b"/>
              <a:pathLst>
                <a:path w="1465709" h="177035">
                  <a:moveTo>
                    <a:pt x="70949" y="0"/>
                  </a:moveTo>
                  <a:lnTo>
                    <a:pt x="1394760" y="0"/>
                  </a:lnTo>
                  <a:cubicBezTo>
                    <a:pt x="1433944" y="0"/>
                    <a:pt x="1465709" y="31765"/>
                    <a:pt x="1465709" y="70949"/>
                  </a:cubicBezTo>
                  <a:lnTo>
                    <a:pt x="1465709" y="106086"/>
                  </a:lnTo>
                  <a:cubicBezTo>
                    <a:pt x="1465709" y="145270"/>
                    <a:pt x="1433944" y="177035"/>
                    <a:pt x="1394760" y="177035"/>
                  </a:cubicBezTo>
                  <a:lnTo>
                    <a:pt x="70949" y="177035"/>
                  </a:lnTo>
                  <a:cubicBezTo>
                    <a:pt x="31765" y="177035"/>
                    <a:pt x="0" y="145270"/>
                    <a:pt x="0" y="106086"/>
                  </a:cubicBezTo>
                  <a:lnTo>
                    <a:pt x="0" y="70949"/>
                  </a:lnTo>
                  <a:cubicBezTo>
                    <a:pt x="0" y="31765"/>
                    <a:pt x="31765" y="0"/>
                    <a:pt x="70949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1465709" cy="51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76744" y="9258300"/>
            <a:ext cx="5565113" cy="672181"/>
            <a:chOff x="0" y="0"/>
            <a:chExt cx="1465709" cy="1770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5709" cy="177035"/>
            </a:xfrm>
            <a:custGeom>
              <a:avLst/>
              <a:gdLst/>
              <a:ahLst/>
              <a:cxnLst/>
              <a:rect l="l" t="t" r="r" b="b"/>
              <a:pathLst>
                <a:path w="1465709" h="177035">
                  <a:moveTo>
                    <a:pt x="70949" y="0"/>
                  </a:moveTo>
                  <a:lnTo>
                    <a:pt x="1394760" y="0"/>
                  </a:lnTo>
                  <a:cubicBezTo>
                    <a:pt x="1433944" y="0"/>
                    <a:pt x="1465709" y="31765"/>
                    <a:pt x="1465709" y="70949"/>
                  </a:cubicBezTo>
                  <a:lnTo>
                    <a:pt x="1465709" y="106086"/>
                  </a:lnTo>
                  <a:cubicBezTo>
                    <a:pt x="1465709" y="145270"/>
                    <a:pt x="1433944" y="177035"/>
                    <a:pt x="1394760" y="177035"/>
                  </a:cubicBezTo>
                  <a:lnTo>
                    <a:pt x="70949" y="177035"/>
                  </a:lnTo>
                  <a:cubicBezTo>
                    <a:pt x="31765" y="177035"/>
                    <a:pt x="0" y="145270"/>
                    <a:pt x="0" y="106086"/>
                  </a:cubicBezTo>
                  <a:lnTo>
                    <a:pt x="0" y="70949"/>
                  </a:lnTo>
                  <a:cubicBezTo>
                    <a:pt x="0" y="31765"/>
                    <a:pt x="31765" y="0"/>
                    <a:pt x="70949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1465709" cy="51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4684910" y="2001559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B360B3F-393B-4279-A2E2-4525A2915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57156"/>
              </p:ext>
            </p:extLst>
          </p:nvPr>
        </p:nvGraphicFramePr>
        <p:xfrm>
          <a:off x="1981199" y="2089390"/>
          <a:ext cx="14325600" cy="522193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460208">
                  <a:extLst>
                    <a:ext uri="{9D8B030D-6E8A-4147-A177-3AD203B41FA5}">
                      <a16:colId xmlns:a16="http://schemas.microsoft.com/office/drawing/2014/main" val="2632085841"/>
                    </a:ext>
                  </a:extLst>
                </a:gridCol>
                <a:gridCol w="4178592">
                  <a:extLst>
                    <a:ext uri="{9D8B030D-6E8A-4147-A177-3AD203B41FA5}">
                      <a16:colId xmlns:a16="http://schemas.microsoft.com/office/drawing/2014/main" val="3976967227"/>
                    </a:ext>
                  </a:extLst>
                </a:gridCol>
                <a:gridCol w="4067847">
                  <a:extLst>
                    <a:ext uri="{9D8B030D-6E8A-4147-A177-3AD203B41FA5}">
                      <a16:colId xmlns:a16="http://schemas.microsoft.com/office/drawing/2014/main" val="2367227972"/>
                    </a:ext>
                  </a:extLst>
                </a:gridCol>
                <a:gridCol w="1461794">
                  <a:extLst>
                    <a:ext uri="{9D8B030D-6E8A-4147-A177-3AD203B41FA5}">
                      <a16:colId xmlns:a16="http://schemas.microsoft.com/office/drawing/2014/main" val="3659127463"/>
                    </a:ext>
                  </a:extLst>
                </a:gridCol>
                <a:gridCol w="1695365">
                  <a:extLst>
                    <a:ext uri="{9D8B030D-6E8A-4147-A177-3AD203B41FA5}">
                      <a16:colId xmlns:a16="http://schemas.microsoft.com/office/drawing/2014/main" val="4160815723"/>
                    </a:ext>
                  </a:extLst>
                </a:gridCol>
                <a:gridCol w="1461794">
                  <a:extLst>
                    <a:ext uri="{9D8B030D-6E8A-4147-A177-3AD203B41FA5}">
                      <a16:colId xmlns:a16="http://schemas.microsoft.com/office/drawing/2014/main" val="4220774943"/>
                    </a:ext>
                  </a:extLst>
                </a:gridCol>
              </a:tblGrid>
              <a:tr h="6021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Dataset</a:t>
                      </a:r>
                      <a:endParaRPr lang="en-ID" sz="1600" kern="10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Source</a:t>
                      </a:r>
                      <a:endParaRPr lang="en-ID" sz="1600" kern="10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Augmentation</a:t>
                      </a:r>
                      <a:endParaRPr lang="en-ID" sz="1600" kern="10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 dirty="0">
                          <a:effectLst/>
                        </a:rPr>
                        <a:t>Number of Train Images</a:t>
                      </a:r>
                      <a:endParaRPr lang="en-ID" sz="1600" kern="100" dirty="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Number of validation Images</a:t>
                      </a:r>
                      <a:endParaRPr lang="en-ID" sz="1600" kern="10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Number of Test Images</a:t>
                      </a:r>
                      <a:endParaRPr lang="en-ID" sz="1600" kern="10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extLst>
                  <a:ext uri="{0D108BD9-81ED-4DB2-BD59-A6C34878D82A}">
                    <a16:rowId xmlns:a16="http://schemas.microsoft.com/office/drawing/2014/main" val="686431452"/>
                  </a:ext>
                </a:extLst>
              </a:tr>
              <a:tr h="30755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Dataset 1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(Public dataset)</a:t>
                      </a:r>
                      <a:endParaRPr lang="en-ID" sz="1600" kern="10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 dirty="0">
                          <a:effectLst/>
                        </a:rPr>
                        <a:t>https://universe.roboflow.com/leo-ueno/people-detection-o4rdr/dataset/8</a:t>
                      </a:r>
                      <a:endParaRPr lang="en-ID" sz="1600" kern="100" dirty="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0" dirty="0">
                          <a:effectLst/>
                        </a:rPr>
                        <a:t>Outputs per training example: 3</a:t>
                      </a:r>
                      <a:endParaRPr lang="en-ID" sz="1600" kern="1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0" dirty="0">
                          <a:effectLst/>
                        </a:rPr>
                        <a:t>Flip: Horizontal</a:t>
                      </a:r>
                      <a:endParaRPr lang="en-ID" sz="1600" kern="1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0" dirty="0">
                          <a:effectLst/>
                        </a:rPr>
                        <a:t>Crop: 0% Minimum Zoom, 25% Maximum Zoom</a:t>
                      </a:r>
                      <a:endParaRPr lang="en-ID" sz="1600" kern="1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0" dirty="0">
                          <a:effectLst/>
                        </a:rPr>
                        <a:t>Grayscale: Apply to 25% of images</a:t>
                      </a:r>
                      <a:endParaRPr lang="en-ID" sz="1600" kern="1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0" dirty="0">
                          <a:effectLst/>
                        </a:rPr>
                        <a:t>Hue: Between -25° and +25°</a:t>
                      </a:r>
                      <a:endParaRPr lang="en-ID" sz="1600" kern="1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0" dirty="0">
                          <a:effectLst/>
                        </a:rPr>
                        <a:t>Saturation: Between -25% and +25%</a:t>
                      </a:r>
                      <a:endParaRPr lang="en-ID" sz="1600" kern="1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0" dirty="0">
                          <a:effectLst/>
                        </a:rPr>
                        <a:t>Brightness: Between -25% and +25%</a:t>
                      </a:r>
                      <a:endParaRPr lang="en-ID" sz="1600" kern="1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0" dirty="0">
                          <a:effectLst/>
                        </a:rPr>
                        <a:t>Exposure: Between -25% and +25%</a:t>
                      </a:r>
                      <a:endParaRPr lang="en-ID" sz="1600" kern="1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0" dirty="0">
                          <a:effectLst/>
                        </a:rPr>
                        <a:t>Blur: Up to 2.5px</a:t>
                      </a:r>
                      <a:endParaRPr lang="en-ID" sz="1600" kern="1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0" dirty="0">
                          <a:effectLst/>
                        </a:rPr>
                        <a:t>Noise: Up to 1% of pixels</a:t>
                      </a:r>
                      <a:endParaRPr lang="en-ID" sz="1600" kern="1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0" dirty="0">
                          <a:effectLst/>
                        </a:rPr>
                        <a:t>Mosaic: Applied</a:t>
                      </a:r>
                      <a:endParaRPr lang="en-ID" sz="1600" kern="100" dirty="0">
                        <a:effectLst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 dirty="0">
                          <a:effectLst/>
                        </a:rPr>
                        <a:t>15210</a:t>
                      </a:r>
                      <a:endParaRPr lang="en-ID" sz="1600" kern="100" dirty="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1431 </a:t>
                      </a:r>
                      <a:endParaRPr lang="en-ID" sz="1600" kern="10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760</a:t>
                      </a:r>
                      <a:endParaRPr lang="en-ID" sz="1600" kern="10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extLst>
                  <a:ext uri="{0D108BD9-81ED-4DB2-BD59-A6C34878D82A}">
                    <a16:rowId xmlns:a16="http://schemas.microsoft.com/office/drawing/2014/main" val="794797326"/>
                  </a:ext>
                </a:extLst>
              </a:tr>
              <a:tr h="15441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Dataset 2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(custom dataset)</a:t>
                      </a:r>
                      <a:endParaRPr lang="en-ID" sz="1600" kern="10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https://app.roboflow.com/person-tracking-undvw/person-tracking-ig9z0/1</a:t>
                      </a:r>
                      <a:endParaRPr lang="en-ID" sz="1600" kern="10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600" kern="100" dirty="0">
                          <a:effectLst/>
                        </a:rPr>
                        <a:t> </a:t>
                      </a:r>
                      <a:r>
                        <a:rPr lang="en-ID" sz="1600" kern="0" dirty="0">
                          <a:effectLst/>
                        </a:rPr>
                        <a:t>Outputs per training example: 3</a:t>
                      </a:r>
                      <a:endParaRPr lang="en-ID" sz="1600" kern="100" dirty="0">
                        <a:effectLst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Flip: Horizontal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Grayscale: Apply to 22% of images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Brightness: Between -50% and +50%</a:t>
                      </a: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 dirty="0">
                          <a:effectLst/>
                        </a:rPr>
                        <a:t> 342</a:t>
                      </a:r>
                      <a:endParaRPr lang="en-ID" sz="1600" kern="100" dirty="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 dirty="0">
                          <a:effectLst/>
                        </a:rPr>
                        <a:t>41</a:t>
                      </a:r>
                      <a:endParaRPr lang="en-ID" sz="1600" kern="100" dirty="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 dirty="0">
                          <a:effectLst/>
                        </a:rPr>
                        <a:t>8</a:t>
                      </a:r>
                      <a:endParaRPr lang="en-ID" sz="1600" kern="100" dirty="0">
                        <a:effectLst/>
                        <a:latin typeface="Aptos"/>
                        <a:ea typeface="Aptos"/>
                        <a:cs typeface="Arial" panose="020B0604020202020204" pitchFamily="34" charset="0"/>
                      </a:endParaRPr>
                    </a:p>
                  </a:txBody>
                  <a:tcPr marL="35782" marR="35782" marT="0" marB="0"/>
                </a:tc>
                <a:extLst>
                  <a:ext uri="{0D108BD9-81ED-4DB2-BD59-A6C34878D82A}">
                    <a16:rowId xmlns:a16="http://schemas.microsoft.com/office/drawing/2014/main" val="2906968785"/>
                  </a:ext>
                </a:extLst>
              </a:tr>
            </a:tbl>
          </a:graphicData>
        </a:graphic>
      </p:graphicFrame>
      <p:sp>
        <p:nvSpPr>
          <p:cNvPr id="12" name="TextBox 10">
            <a:extLst>
              <a:ext uri="{FF2B5EF4-FFF2-40B4-BE49-F238E27FC236}">
                <a16:creationId xmlns:a16="http://schemas.microsoft.com/office/drawing/2014/main" id="{73B306B0-0383-47C6-B400-6B70E48C2BF0}"/>
              </a:ext>
            </a:extLst>
          </p:cNvPr>
          <p:cNvSpPr txBox="1"/>
          <p:nvPr/>
        </p:nvSpPr>
        <p:spPr>
          <a:xfrm>
            <a:off x="914400" y="8518145"/>
            <a:ext cx="14907369" cy="221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Label verification → ensure there are no duplicates and the YOLO format is consistent.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Path normalization → convert all file paths to absolute paths to ensure cross-OS compatibility.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data augmentation by </a:t>
            </a:r>
            <a:r>
              <a:rPr lang="en-US" sz="1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Roboflow</a:t>
            </a:r>
            <a:endParaRPr lang="en-US" sz="16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Caching ensures efficient loading during training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84910" y="57150"/>
            <a:ext cx="8336950" cy="208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PRE-PROCESSING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488981" y="356519"/>
            <a:ext cx="5565113" cy="672181"/>
            <a:chOff x="0" y="0"/>
            <a:chExt cx="1465709" cy="177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65709" cy="177035"/>
            </a:xfrm>
            <a:custGeom>
              <a:avLst/>
              <a:gdLst/>
              <a:ahLst/>
              <a:cxnLst/>
              <a:rect l="l" t="t" r="r" b="b"/>
              <a:pathLst>
                <a:path w="1465709" h="177035">
                  <a:moveTo>
                    <a:pt x="70949" y="0"/>
                  </a:moveTo>
                  <a:lnTo>
                    <a:pt x="1394760" y="0"/>
                  </a:lnTo>
                  <a:cubicBezTo>
                    <a:pt x="1433944" y="0"/>
                    <a:pt x="1465709" y="31765"/>
                    <a:pt x="1465709" y="70949"/>
                  </a:cubicBezTo>
                  <a:lnTo>
                    <a:pt x="1465709" y="106086"/>
                  </a:lnTo>
                  <a:cubicBezTo>
                    <a:pt x="1465709" y="145270"/>
                    <a:pt x="1433944" y="177035"/>
                    <a:pt x="1394760" y="177035"/>
                  </a:cubicBezTo>
                  <a:lnTo>
                    <a:pt x="70949" y="177035"/>
                  </a:lnTo>
                  <a:cubicBezTo>
                    <a:pt x="31765" y="177035"/>
                    <a:pt x="0" y="145270"/>
                    <a:pt x="0" y="106086"/>
                  </a:cubicBezTo>
                  <a:lnTo>
                    <a:pt x="0" y="70949"/>
                  </a:lnTo>
                  <a:cubicBezTo>
                    <a:pt x="0" y="31765"/>
                    <a:pt x="31765" y="0"/>
                    <a:pt x="70949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33375"/>
              <a:ext cx="1465709" cy="51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76744" y="9258300"/>
            <a:ext cx="5565113" cy="672181"/>
            <a:chOff x="0" y="0"/>
            <a:chExt cx="1465709" cy="1770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5709" cy="177035"/>
            </a:xfrm>
            <a:custGeom>
              <a:avLst/>
              <a:gdLst/>
              <a:ahLst/>
              <a:cxnLst/>
              <a:rect l="l" t="t" r="r" b="b"/>
              <a:pathLst>
                <a:path w="1465709" h="177035">
                  <a:moveTo>
                    <a:pt x="70949" y="0"/>
                  </a:moveTo>
                  <a:lnTo>
                    <a:pt x="1394760" y="0"/>
                  </a:lnTo>
                  <a:cubicBezTo>
                    <a:pt x="1433944" y="0"/>
                    <a:pt x="1465709" y="31765"/>
                    <a:pt x="1465709" y="70949"/>
                  </a:cubicBezTo>
                  <a:lnTo>
                    <a:pt x="1465709" y="106086"/>
                  </a:lnTo>
                  <a:cubicBezTo>
                    <a:pt x="1465709" y="145270"/>
                    <a:pt x="1433944" y="177035"/>
                    <a:pt x="1394760" y="177035"/>
                  </a:cubicBezTo>
                  <a:lnTo>
                    <a:pt x="70949" y="177035"/>
                  </a:lnTo>
                  <a:cubicBezTo>
                    <a:pt x="31765" y="177035"/>
                    <a:pt x="0" y="145270"/>
                    <a:pt x="0" y="106086"/>
                  </a:cubicBezTo>
                  <a:lnTo>
                    <a:pt x="0" y="70949"/>
                  </a:lnTo>
                  <a:cubicBezTo>
                    <a:pt x="0" y="31765"/>
                    <a:pt x="31765" y="0"/>
                    <a:pt x="70949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33375"/>
              <a:ext cx="1465709" cy="51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4684910" y="2001559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180177" y="2555190"/>
            <a:ext cx="14907369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Label verification → ensure there are no duplicates and the YOLO format is consistent.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Path normalization → convert all file paths to absolute paths to ensure cross-OS compatibility.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data augmentation by </a:t>
            </a:r>
            <a:r>
              <a:rPr lang="en-US" sz="24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Roboflow</a:t>
            </a: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Caching ensures efficient loading during training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762947-25A5-7904-5F87-105750F9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4122"/>
            <a:ext cx="8629974" cy="5841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CC9F54-ADD1-9A02-7BA7-41211FEB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385" y="5829084"/>
            <a:ext cx="7487365" cy="4912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850E2C-D47E-8584-26EA-BDD6697D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600" y="4426743"/>
            <a:ext cx="5105400" cy="34873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3933" y="2855155"/>
            <a:ext cx="7527839" cy="5468918"/>
            <a:chOff x="0" y="0"/>
            <a:chExt cx="1982641" cy="14403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2641" cy="1440374"/>
            </a:xfrm>
            <a:custGeom>
              <a:avLst/>
              <a:gdLst/>
              <a:ahLst/>
              <a:cxnLst/>
              <a:rect l="l" t="t" r="r" b="b"/>
              <a:pathLst>
                <a:path w="1982641" h="1440374">
                  <a:moveTo>
                    <a:pt x="52450" y="0"/>
                  </a:moveTo>
                  <a:lnTo>
                    <a:pt x="1930191" y="0"/>
                  </a:lnTo>
                  <a:cubicBezTo>
                    <a:pt x="1944101" y="0"/>
                    <a:pt x="1957442" y="5526"/>
                    <a:pt x="1967278" y="15362"/>
                  </a:cubicBezTo>
                  <a:cubicBezTo>
                    <a:pt x="1977115" y="25199"/>
                    <a:pt x="1982641" y="38540"/>
                    <a:pt x="1982641" y="52450"/>
                  </a:cubicBezTo>
                  <a:lnTo>
                    <a:pt x="1982641" y="1387923"/>
                  </a:lnTo>
                  <a:cubicBezTo>
                    <a:pt x="1982641" y="1416891"/>
                    <a:pt x="1959158" y="1440374"/>
                    <a:pt x="1930191" y="1440374"/>
                  </a:cubicBezTo>
                  <a:lnTo>
                    <a:pt x="52450" y="1440374"/>
                  </a:lnTo>
                  <a:cubicBezTo>
                    <a:pt x="23483" y="1440374"/>
                    <a:pt x="0" y="1416891"/>
                    <a:pt x="0" y="1387923"/>
                  </a:cubicBezTo>
                  <a:lnTo>
                    <a:pt x="0" y="52450"/>
                  </a:lnTo>
                  <a:cubicBezTo>
                    <a:pt x="0" y="23483"/>
                    <a:pt x="23483" y="0"/>
                    <a:pt x="52450" y="0"/>
                  </a:cubicBezTo>
                  <a:close/>
                </a:path>
              </a:pathLst>
            </a:custGeom>
            <a:solidFill>
              <a:srgbClr val="F1B4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1982641" cy="177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851927" y="2356488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Object 6"/>
          <p:cNvGraphicFramePr/>
          <p:nvPr>
            <p:extLst>
              <p:ext uri="{D42A27DB-BD31-4B8C-83A1-F6EECF244321}">
                <p14:modId xmlns:p14="http://schemas.microsoft.com/office/powerpoint/2010/main" val="4214450374"/>
              </p:ext>
            </p:extLst>
          </p:nvPr>
        </p:nvGraphicFramePr>
        <p:xfrm>
          <a:off x="1624992" y="2884156"/>
          <a:ext cx="6517604" cy="80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328400" imgH="9906000" progId="Excel.Sheet.12">
                  <p:embed/>
                </p:oleObj>
              </mc:Choice>
              <mc:Fallback>
                <p:oleObj name="Worksheet" r:id="rId2" imgW="11328400" imgH="9906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4992" y="2884156"/>
                        <a:ext cx="6517604" cy="802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270017" y="1179765"/>
            <a:ext cx="7933403" cy="83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700" b="1">
                <a:solidFill>
                  <a:srgbClr val="8D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TRAINING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139" y="9004300"/>
            <a:ext cx="805428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Training using Yolov9, Yolov8m, and Yolov8n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D2C760EA-A710-6E95-21BA-83AA68BC512F}"/>
              </a:ext>
            </a:extLst>
          </p:cNvPr>
          <p:cNvGrpSpPr/>
          <p:nvPr/>
        </p:nvGrpSpPr>
        <p:grpSpPr>
          <a:xfrm>
            <a:off x="9906000" y="2855155"/>
            <a:ext cx="7527839" cy="5468918"/>
            <a:chOff x="0" y="0"/>
            <a:chExt cx="1982641" cy="144037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9904423-5506-E82B-1016-963BBA44E40B}"/>
                </a:ext>
              </a:extLst>
            </p:cNvPr>
            <p:cNvSpPr/>
            <p:nvPr/>
          </p:nvSpPr>
          <p:spPr>
            <a:xfrm>
              <a:off x="0" y="0"/>
              <a:ext cx="1982641" cy="1440374"/>
            </a:xfrm>
            <a:custGeom>
              <a:avLst/>
              <a:gdLst/>
              <a:ahLst/>
              <a:cxnLst/>
              <a:rect l="l" t="t" r="r" b="b"/>
              <a:pathLst>
                <a:path w="1982641" h="1440374">
                  <a:moveTo>
                    <a:pt x="52450" y="0"/>
                  </a:moveTo>
                  <a:lnTo>
                    <a:pt x="1930191" y="0"/>
                  </a:lnTo>
                  <a:cubicBezTo>
                    <a:pt x="1944101" y="0"/>
                    <a:pt x="1957442" y="5526"/>
                    <a:pt x="1967278" y="15362"/>
                  </a:cubicBezTo>
                  <a:cubicBezTo>
                    <a:pt x="1977115" y="25199"/>
                    <a:pt x="1982641" y="38540"/>
                    <a:pt x="1982641" y="52450"/>
                  </a:cubicBezTo>
                  <a:lnTo>
                    <a:pt x="1982641" y="1387923"/>
                  </a:lnTo>
                  <a:cubicBezTo>
                    <a:pt x="1982641" y="1416891"/>
                    <a:pt x="1959158" y="1440374"/>
                    <a:pt x="1930191" y="1440374"/>
                  </a:cubicBezTo>
                  <a:lnTo>
                    <a:pt x="52450" y="1440374"/>
                  </a:lnTo>
                  <a:cubicBezTo>
                    <a:pt x="23483" y="1440374"/>
                    <a:pt x="0" y="1416891"/>
                    <a:pt x="0" y="1387923"/>
                  </a:cubicBezTo>
                  <a:lnTo>
                    <a:pt x="0" y="52450"/>
                  </a:lnTo>
                  <a:cubicBezTo>
                    <a:pt x="0" y="23483"/>
                    <a:pt x="23483" y="0"/>
                    <a:pt x="52450" y="0"/>
                  </a:cubicBezTo>
                  <a:close/>
                </a:path>
              </a:pathLst>
            </a:custGeom>
            <a:solidFill>
              <a:srgbClr val="F1B4B4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A832CB85-7A74-EA5B-8DAE-31C5A3627493}"/>
                </a:ext>
              </a:extLst>
            </p:cNvPr>
            <p:cNvSpPr txBox="1"/>
            <p:nvPr/>
          </p:nvSpPr>
          <p:spPr>
            <a:xfrm>
              <a:off x="0" y="-333375"/>
              <a:ext cx="1982641" cy="177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975B4D6-BC6D-6F94-7AE4-C945D027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1669" y="3509734"/>
            <a:ext cx="3629532" cy="3267531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A1232583-BAFF-7E5E-6980-5A508956CAF0}"/>
              </a:ext>
            </a:extLst>
          </p:cNvPr>
          <p:cNvSpPr txBox="1"/>
          <p:nvPr/>
        </p:nvSpPr>
        <p:spPr>
          <a:xfrm>
            <a:off x="9958487" y="8957776"/>
            <a:ext cx="805428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Training using Faster RCNN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55341"/>
            <a:ext cx="9057268" cy="83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5800" b="1">
                <a:solidFill>
                  <a:srgbClr val="8D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COMPARISON</a:t>
            </a:r>
          </a:p>
        </p:txBody>
      </p:sp>
      <p:grpSp>
        <p:nvGrpSpPr>
          <p:cNvPr id="4" name="Group 4"/>
          <p:cNvGrpSpPr/>
          <p:nvPr/>
        </p:nvGrpSpPr>
        <p:grpSpPr>
          <a:xfrm rot="-3503507">
            <a:off x="1274943" y="8571170"/>
            <a:ext cx="5068421" cy="1710448"/>
            <a:chOff x="0" y="0"/>
            <a:chExt cx="1334893" cy="4504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34893" cy="450488"/>
            </a:xfrm>
            <a:custGeom>
              <a:avLst/>
              <a:gdLst/>
              <a:ahLst/>
              <a:cxnLst/>
              <a:rect l="l" t="t" r="r" b="b"/>
              <a:pathLst>
                <a:path w="1334893" h="450488">
                  <a:moveTo>
                    <a:pt x="77902" y="0"/>
                  </a:moveTo>
                  <a:lnTo>
                    <a:pt x="1256991" y="0"/>
                  </a:lnTo>
                  <a:cubicBezTo>
                    <a:pt x="1277652" y="0"/>
                    <a:pt x="1297467" y="8207"/>
                    <a:pt x="1312076" y="22817"/>
                  </a:cubicBezTo>
                  <a:cubicBezTo>
                    <a:pt x="1326685" y="37426"/>
                    <a:pt x="1334893" y="57241"/>
                    <a:pt x="1334893" y="77902"/>
                  </a:cubicBezTo>
                  <a:lnTo>
                    <a:pt x="1334893" y="372587"/>
                  </a:lnTo>
                  <a:cubicBezTo>
                    <a:pt x="1334893" y="393248"/>
                    <a:pt x="1326685" y="413062"/>
                    <a:pt x="1312076" y="427672"/>
                  </a:cubicBezTo>
                  <a:cubicBezTo>
                    <a:pt x="1297467" y="442281"/>
                    <a:pt x="1277652" y="450488"/>
                    <a:pt x="1256991" y="450488"/>
                  </a:cubicBezTo>
                  <a:lnTo>
                    <a:pt x="77902" y="450488"/>
                  </a:lnTo>
                  <a:cubicBezTo>
                    <a:pt x="57241" y="450488"/>
                    <a:pt x="37426" y="442281"/>
                    <a:pt x="22817" y="427672"/>
                  </a:cubicBezTo>
                  <a:cubicBezTo>
                    <a:pt x="8207" y="413062"/>
                    <a:pt x="0" y="393248"/>
                    <a:pt x="0" y="372587"/>
                  </a:cubicBezTo>
                  <a:lnTo>
                    <a:pt x="0" y="77902"/>
                  </a:lnTo>
                  <a:cubicBezTo>
                    <a:pt x="0" y="57241"/>
                    <a:pt x="8207" y="37426"/>
                    <a:pt x="22817" y="22817"/>
                  </a:cubicBezTo>
                  <a:cubicBezTo>
                    <a:pt x="37426" y="8207"/>
                    <a:pt x="57241" y="0"/>
                    <a:pt x="77902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33375"/>
              <a:ext cx="1334893" cy="783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3503507">
            <a:off x="551042" y="-1554003"/>
            <a:ext cx="5068421" cy="1710448"/>
            <a:chOff x="0" y="0"/>
            <a:chExt cx="1334893" cy="4504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4893" cy="450488"/>
            </a:xfrm>
            <a:custGeom>
              <a:avLst/>
              <a:gdLst/>
              <a:ahLst/>
              <a:cxnLst/>
              <a:rect l="l" t="t" r="r" b="b"/>
              <a:pathLst>
                <a:path w="1334893" h="450488">
                  <a:moveTo>
                    <a:pt x="77902" y="0"/>
                  </a:moveTo>
                  <a:lnTo>
                    <a:pt x="1256991" y="0"/>
                  </a:lnTo>
                  <a:cubicBezTo>
                    <a:pt x="1277652" y="0"/>
                    <a:pt x="1297467" y="8207"/>
                    <a:pt x="1312076" y="22817"/>
                  </a:cubicBezTo>
                  <a:cubicBezTo>
                    <a:pt x="1326685" y="37426"/>
                    <a:pt x="1334893" y="57241"/>
                    <a:pt x="1334893" y="77902"/>
                  </a:cubicBezTo>
                  <a:lnTo>
                    <a:pt x="1334893" y="372587"/>
                  </a:lnTo>
                  <a:cubicBezTo>
                    <a:pt x="1334893" y="393248"/>
                    <a:pt x="1326685" y="413062"/>
                    <a:pt x="1312076" y="427672"/>
                  </a:cubicBezTo>
                  <a:cubicBezTo>
                    <a:pt x="1297467" y="442281"/>
                    <a:pt x="1277652" y="450488"/>
                    <a:pt x="1256991" y="450488"/>
                  </a:cubicBezTo>
                  <a:lnTo>
                    <a:pt x="77902" y="450488"/>
                  </a:lnTo>
                  <a:cubicBezTo>
                    <a:pt x="57241" y="450488"/>
                    <a:pt x="37426" y="442281"/>
                    <a:pt x="22817" y="427672"/>
                  </a:cubicBezTo>
                  <a:cubicBezTo>
                    <a:pt x="8207" y="413062"/>
                    <a:pt x="0" y="393248"/>
                    <a:pt x="0" y="372587"/>
                  </a:cubicBezTo>
                  <a:lnTo>
                    <a:pt x="0" y="77902"/>
                  </a:lnTo>
                  <a:cubicBezTo>
                    <a:pt x="0" y="57241"/>
                    <a:pt x="8207" y="37426"/>
                    <a:pt x="22817" y="22817"/>
                  </a:cubicBezTo>
                  <a:cubicBezTo>
                    <a:pt x="37426" y="8207"/>
                    <a:pt x="57241" y="0"/>
                    <a:pt x="77902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1334893" cy="783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-631378" y="3056759"/>
            <a:ext cx="1060214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ECE4052-746C-77BD-6CD0-5356DCD1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02983"/>
              </p:ext>
            </p:extLst>
          </p:nvPr>
        </p:nvGraphicFramePr>
        <p:xfrm>
          <a:off x="554892" y="3758267"/>
          <a:ext cx="14685110" cy="2604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37022">
                  <a:extLst>
                    <a:ext uri="{9D8B030D-6E8A-4147-A177-3AD203B41FA5}">
                      <a16:colId xmlns:a16="http://schemas.microsoft.com/office/drawing/2014/main" val="3308819352"/>
                    </a:ext>
                  </a:extLst>
                </a:gridCol>
                <a:gridCol w="2937022">
                  <a:extLst>
                    <a:ext uri="{9D8B030D-6E8A-4147-A177-3AD203B41FA5}">
                      <a16:colId xmlns:a16="http://schemas.microsoft.com/office/drawing/2014/main" val="134370674"/>
                    </a:ext>
                  </a:extLst>
                </a:gridCol>
                <a:gridCol w="2937022">
                  <a:extLst>
                    <a:ext uri="{9D8B030D-6E8A-4147-A177-3AD203B41FA5}">
                      <a16:colId xmlns:a16="http://schemas.microsoft.com/office/drawing/2014/main" val="278729667"/>
                    </a:ext>
                  </a:extLst>
                </a:gridCol>
                <a:gridCol w="2937022">
                  <a:extLst>
                    <a:ext uri="{9D8B030D-6E8A-4147-A177-3AD203B41FA5}">
                      <a16:colId xmlns:a16="http://schemas.microsoft.com/office/drawing/2014/main" val="2052581291"/>
                    </a:ext>
                  </a:extLst>
                </a:gridCol>
                <a:gridCol w="2937022">
                  <a:extLst>
                    <a:ext uri="{9D8B030D-6E8A-4147-A177-3AD203B41FA5}">
                      <a16:colId xmlns:a16="http://schemas.microsoft.com/office/drawing/2014/main" val="1043452050"/>
                    </a:ext>
                  </a:extLst>
                </a:gridCol>
              </a:tblGrid>
              <a:tr h="52088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dirty="0"/>
                        <a:t>Model</a:t>
                      </a:r>
                    </a:p>
                  </a:txBody>
                  <a:tcPr marL="8693" marR="8693" marT="8693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dirty="0" err="1"/>
                        <a:t>Presisi</a:t>
                      </a:r>
                      <a:endParaRPr lang="en-US" dirty="0"/>
                    </a:p>
                  </a:txBody>
                  <a:tcPr marL="8693" marR="8693" marT="8693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dirty="0"/>
                        <a:t>Recall</a:t>
                      </a:r>
                    </a:p>
                  </a:txBody>
                  <a:tcPr marL="8693" marR="8693" marT="8693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dirty="0"/>
                        <a:t>mAP50</a:t>
                      </a:r>
                    </a:p>
                  </a:txBody>
                  <a:tcPr marL="8693" marR="8693" marT="8693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dirty="0"/>
                        <a:t>mAP50-95</a:t>
                      </a:r>
                    </a:p>
                  </a:txBody>
                  <a:tcPr marL="8693" marR="8693" marT="8693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116033"/>
                  </a:ext>
                </a:extLst>
              </a:tr>
              <a:tr h="52088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</a:rPr>
                        <a:t>YOLOv8m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</a:rPr>
                        <a:t>0.8177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</a:rPr>
                        <a:t>0.6624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</a:rPr>
                        <a:t>0.7424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</a:rPr>
                        <a:t>0.4682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extLst>
                  <a:ext uri="{0D108BD9-81ED-4DB2-BD59-A6C34878D82A}">
                    <a16:rowId xmlns:a16="http://schemas.microsoft.com/office/drawing/2014/main" val="279987331"/>
                  </a:ext>
                </a:extLst>
              </a:tr>
              <a:tr h="52088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 dirty="0">
                          <a:effectLst/>
                        </a:rPr>
                        <a:t>YOLOv8n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</a:rPr>
                        <a:t>0.8579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</a:rPr>
                        <a:t>0.7539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</a:rPr>
                        <a:t>0.833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</a:rPr>
                        <a:t>0.6015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062952"/>
                  </a:ext>
                </a:extLst>
              </a:tr>
              <a:tr h="52088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 dirty="0">
                          <a:effectLst/>
                        </a:rPr>
                        <a:t>YOLOv9s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</a:rPr>
                        <a:t>0.839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</a:rPr>
                        <a:t>0.7058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</a:rPr>
                        <a:t>0.7822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 dirty="0">
                          <a:effectLst/>
                        </a:rPr>
                        <a:t>0.5337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extLst>
                  <a:ext uri="{0D108BD9-81ED-4DB2-BD59-A6C34878D82A}">
                    <a16:rowId xmlns:a16="http://schemas.microsoft.com/office/drawing/2014/main" val="2555030216"/>
                  </a:ext>
                </a:extLst>
              </a:tr>
              <a:tr h="52088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500" u="none" strike="noStrike">
                          <a:effectLst/>
                        </a:rPr>
                        <a:t>Faster RCNN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</a:rPr>
                        <a:t>0.2874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500" u="none" strike="noStrike">
                          <a:effectLst/>
                        </a:rPr>
                        <a:t>0.1693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93" marR="8693" marT="8693" marB="0" anchor="b"/>
                </a:tc>
                <a:extLst>
                  <a:ext uri="{0D108BD9-81ED-4DB2-BD59-A6C34878D82A}">
                    <a16:rowId xmlns:a16="http://schemas.microsoft.com/office/drawing/2014/main" val="1123084727"/>
                  </a:ext>
                </a:extLst>
              </a:tr>
            </a:tbl>
          </a:graphicData>
        </a:graphic>
      </p:graphicFrame>
      <p:sp>
        <p:nvSpPr>
          <p:cNvPr id="16" name="Rectangle 2">
            <a:extLst>
              <a:ext uri="{FF2B5EF4-FFF2-40B4-BE49-F238E27FC236}">
                <a16:creationId xmlns:a16="http://schemas.microsoft.com/office/drawing/2014/main" id="{CF266817-9BB9-048F-A6D2-03CFA8A72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000" y="6805683"/>
            <a:ext cx="877443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YOLOv8m: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cukup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namun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presisi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masih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bawah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lainnya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YOLOv8n: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Hasil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terbaik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secara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keseluruhan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presisi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tertinggi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paling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seimbang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YOLOv9s: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Stabil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kompetitif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sedikit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bawah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YOLOv8n.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 R-CNN: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terendah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kurang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cocok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376" y="295729"/>
            <a:ext cx="9057268" cy="83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5800" b="1" dirty="0">
                <a:solidFill>
                  <a:srgbClr val="8D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COMPARISON</a:t>
            </a:r>
          </a:p>
        </p:txBody>
      </p:sp>
      <p:grpSp>
        <p:nvGrpSpPr>
          <p:cNvPr id="4" name="Group 4"/>
          <p:cNvGrpSpPr/>
          <p:nvPr/>
        </p:nvGrpSpPr>
        <p:grpSpPr>
          <a:xfrm rot="-3503507">
            <a:off x="5380001" y="9454402"/>
            <a:ext cx="5068421" cy="1710448"/>
            <a:chOff x="0" y="0"/>
            <a:chExt cx="1334893" cy="4504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34893" cy="450488"/>
            </a:xfrm>
            <a:custGeom>
              <a:avLst/>
              <a:gdLst/>
              <a:ahLst/>
              <a:cxnLst/>
              <a:rect l="l" t="t" r="r" b="b"/>
              <a:pathLst>
                <a:path w="1334893" h="450488">
                  <a:moveTo>
                    <a:pt x="77902" y="0"/>
                  </a:moveTo>
                  <a:lnTo>
                    <a:pt x="1256991" y="0"/>
                  </a:lnTo>
                  <a:cubicBezTo>
                    <a:pt x="1277652" y="0"/>
                    <a:pt x="1297467" y="8207"/>
                    <a:pt x="1312076" y="22817"/>
                  </a:cubicBezTo>
                  <a:cubicBezTo>
                    <a:pt x="1326685" y="37426"/>
                    <a:pt x="1334893" y="57241"/>
                    <a:pt x="1334893" y="77902"/>
                  </a:cubicBezTo>
                  <a:lnTo>
                    <a:pt x="1334893" y="372587"/>
                  </a:lnTo>
                  <a:cubicBezTo>
                    <a:pt x="1334893" y="393248"/>
                    <a:pt x="1326685" y="413062"/>
                    <a:pt x="1312076" y="427672"/>
                  </a:cubicBezTo>
                  <a:cubicBezTo>
                    <a:pt x="1297467" y="442281"/>
                    <a:pt x="1277652" y="450488"/>
                    <a:pt x="1256991" y="450488"/>
                  </a:cubicBezTo>
                  <a:lnTo>
                    <a:pt x="77902" y="450488"/>
                  </a:lnTo>
                  <a:cubicBezTo>
                    <a:pt x="57241" y="450488"/>
                    <a:pt x="37426" y="442281"/>
                    <a:pt x="22817" y="427672"/>
                  </a:cubicBezTo>
                  <a:cubicBezTo>
                    <a:pt x="8207" y="413062"/>
                    <a:pt x="0" y="393248"/>
                    <a:pt x="0" y="372587"/>
                  </a:cubicBezTo>
                  <a:lnTo>
                    <a:pt x="0" y="77902"/>
                  </a:lnTo>
                  <a:cubicBezTo>
                    <a:pt x="0" y="57241"/>
                    <a:pt x="8207" y="37426"/>
                    <a:pt x="22817" y="22817"/>
                  </a:cubicBezTo>
                  <a:cubicBezTo>
                    <a:pt x="37426" y="8207"/>
                    <a:pt x="57241" y="0"/>
                    <a:pt x="77902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33375"/>
              <a:ext cx="1334893" cy="783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-822970" y="1257300"/>
            <a:ext cx="1060214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C7D2FC-38B3-45D9-82C9-0816CB855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9" y="1333500"/>
            <a:ext cx="6986238" cy="39996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70B166-E0FA-4B9F-A407-C3716EDB0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9" y="5755929"/>
            <a:ext cx="6986237" cy="3999621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FD37108E-7B8B-41E5-B8BC-DDF56E2602A6}"/>
              </a:ext>
            </a:extLst>
          </p:cNvPr>
          <p:cNvSpPr txBox="1"/>
          <p:nvPr/>
        </p:nvSpPr>
        <p:spPr>
          <a:xfrm>
            <a:off x="702870" y="5333121"/>
            <a:ext cx="8054280" cy="42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Training using Yolov8n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D10D1B8E-B927-4127-8F0A-FD49220BB597}"/>
              </a:ext>
            </a:extLst>
          </p:cNvPr>
          <p:cNvSpPr txBox="1"/>
          <p:nvPr/>
        </p:nvSpPr>
        <p:spPr>
          <a:xfrm>
            <a:off x="450961" y="9755550"/>
            <a:ext cx="8054280" cy="42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Training using Yolov8m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84BCF-59BA-19BA-FD44-BA1C775F9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324970"/>
            <a:ext cx="8054280" cy="4076221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3305C696-0A91-DA3E-11E1-4AC7928131DA}"/>
              </a:ext>
            </a:extLst>
          </p:cNvPr>
          <p:cNvSpPr txBox="1"/>
          <p:nvPr/>
        </p:nvSpPr>
        <p:spPr>
          <a:xfrm>
            <a:off x="7729998" y="5391608"/>
            <a:ext cx="8054280" cy="42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Training using Yolov9s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6DCF3-3379-E8D1-785C-6BCF48E6C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1" y="5843902"/>
            <a:ext cx="4876800" cy="2564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42564D-58F5-6424-2D9F-112565B58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6098" y="5775476"/>
            <a:ext cx="5186954" cy="41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6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532</Words>
  <Application>Microsoft Office PowerPoint</Application>
  <PresentationFormat>Custom</PresentationFormat>
  <Paragraphs>114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Canva Sans Bold</vt:lpstr>
      <vt:lpstr>Poppins Bold</vt:lpstr>
      <vt:lpstr>Poppins</vt:lpstr>
      <vt:lpstr>Calibri</vt:lpstr>
      <vt:lpstr>Aptos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Tracking</dc:title>
  <dc:creator>MUHAMMAD ARIF BUDIMAN</dc:creator>
  <cp:lastModifiedBy>Fitriyani</cp:lastModifiedBy>
  <cp:revision>14</cp:revision>
  <dcterms:created xsi:type="dcterms:W3CDTF">2006-08-16T00:00:00Z</dcterms:created>
  <dcterms:modified xsi:type="dcterms:W3CDTF">2025-10-31T13:28:03Z</dcterms:modified>
  <dc:identifier>DAG3KIFYuwM</dc:identifier>
</cp:coreProperties>
</file>